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76" r:id="rId6"/>
    <p:sldId id="277" r:id="rId7"/>
    <p:sldId id="262" r:id="rId8"/>
    <p:sldId id="279" r:id="rId9"/>
    <p:sldId id="283" r:id="rId10"/>
    <p:sldId id="281" r:id="rId11"/>
    <p:sldId id="282" r:id="rId12"/>
    <p:sldId id="280" r:id="rId13"/>
    <p:sldId id="273" r:id="rId14"/>
    <p:sldId id="274" r:id="rId15"/>
    <p:sldId id="275" r:id="rId16"/>
    <p:sldId id="267" r:id="rId17"/>
    <p:sldId id="258" r:id="rId18"/>
    <p:sldId id="268" r:id="rId19"/>
    <p:sldId id="271" r:id="rId20"/>
    <p:sldId id="269" r:id="rId21"/>
    <p:sldId id="270" r:id="rId22"/>
    <p:sldId id="272" r:id="rId23"/>
    <p:sldId id="257" r:id="rId24"/>
    <p:sldId id="260" r:id="rId25"/>
    <p:sldId id="265"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4D579-25BC-5DB9-BFC9-AC04F360468E}" v="14" dt="2023-09-27T14:30:45.792"/>
    <p1510:client id="{D86988FD-CE5B-4823-8FA0-60AB066F30EB}" v="1" dt="2023-09-26T09:33:4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88"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1924-FD3E-1B98-90A7-0CD9662FBB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B0442-82A6-414D-4FA4-E27F63744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0E6E95-3EF1-5229-47E9-3F61898934E8}"/>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F28CBC3A-18F6-FF8B-EE3B-6A78BC37D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4F8B7-C06F-8448-5008-02CD22F73E15}"/>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19643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C0A4-EB31-7270-4D96-AC832B8243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18FE7-5E1E-0813-9933-69E855B44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4FDE2A-DA0E-853A-5B48-998C4C87A99D}"/>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95473266-C1CE-CFDD-FAED-6D4C2DFE6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99B7C-548E-815B-F4EA-AFE507ACB7B3}"/>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215463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2987F-CAB0-CFFB-C262-F89A938BE9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A29564-1221-BE56-7B77-960962B834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726E9-67CE-CCC0-9CE2-8A92DF3B5381}"/>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915BE5E7-936D-4C9F-3876-2638D649AA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D73B2-4C78-78AD-255D-E627C4D497BF}"/>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368223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155E-E30C-7C86-DFAF-61A803C53A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32202-E102-7547-7578-DEAD4EF8F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0D193-4EAC-4E5F-11BE-73AF4E6B936F}"/>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233F5D27-1088-8BB0-3D19-E882C90B2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558C1-DFC8-2F22-E349-DD7C33BD4C92}"/>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96646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83D7-0674-9664-3529-53A119E6F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41457B-8100-8B30-EF9D-BBF1F9164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56886-797C-CF98-34CD-016DBDE0FFD7}"/>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E4976A40-1637-73DA-C1EE-2326DD8278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AE71E-7260-2B41-151B-1ACEB20BAD8B}"/>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32456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DB13-C070-D217-7FBA-57C466EED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99B35E-511B-4DBF-8FE5-449EE8FB8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185A68-02A2-7DCB-B3CA-6301B71BBA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8AF0A7-1A60-66C8-ED32-1385D9083F52}"/>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6" name="Footer Placeholder 5">
            <a:extLst>
              <a:ext uri="{FF2B5EF4-FFF2-40B4-BE49-F238E27FC236}">
                <a16:creationId xmlns:a16="http://schemas.microsoft.com/office/drawing/2014/main" id="{C2B6373C-D157-355B-48CE-BEE950EA27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91A9DE-F311-953F-88A7-4DB4C1F67D74}"/>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421518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5802-0870-7C8A-81B7-18EA53EA08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14865-3CEE-2FBC-4A97-8F9BFDDC9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1B3C7-031F-2A4A-9BF6-24A7F9B0A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A92A3A-5392-D410-5A0E-F7A3EF647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692F6B-DF62-3C79-F0E2-3045630877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00F88-89BE-E0A4-966A-5914B580754A}"/>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8" name="Footer Placeholder 7">
            <a:extLst>
              <a:ext uri="{FF2B5EF4-FFF2-40B4-BE49-F238E27FC236}">
                <a16:creationId xmlns:a16="http://schemas.microsoft.com/office/drawing/2014/main" id="{64B58169-06AA-80B8-5FDA-699FA8C0C6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9F48D8-A380-AF0D-EEC5-883CEDD52E79}"/>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203621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4FC-FEDF-93D9-42C0-37F5F53444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0D5EC7-3B05-233D-F16F-9D7B6BF7714B}"/>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4" name="Footer Placeholder 3">
            <a:extLst>
              <a:ext uri="{FF2B5EF4-FFF2-40B4-BE49-F238E27FC236}">
                <a16:creationId xmlns:a16="http://schemas.microsoft.com/office/drawing/2014/main" id="{3FC3298E-F37B-4C37-9127-5D19860CFC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2249A1-24A6-8B88-680D-80A73A6E3EB0}"/>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3579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01CA3-CC60-A91D-8256-BA6C4EEEF5CA}"/>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3" name="Footer Placeholder 2">
            <a:extLst>
              <a:ext uri="{FF2B5EF4-FFF2-40B4-BE49-F238E27FC236}">
                <a16:creationId xmlns:a16="http://schemas.microsoft.com/office/drawing/2014/main" id="{DCFE4567-3417-C88B-06C6-D2FB954EF3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EAF4C5-4725-DB4D-F661-D1E3BF8B79BC}"/>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256200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161-1EF9-90AB-9840-0DFF30270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99309D-81A0-2283-4F8D-4F6291664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0E8C28-DCFC-0B1B-A1D5-A19789B13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7DCBD-9DAB-3920-B6EB-5BD4DED4AC37}"/>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6" name="Footer Placeholder 5">
            <a:extLst>
              <a:ext uri="{FF2B5EF4-FFF2-40B4-BE49-F238E27FC236}">
                <a16:creationId xmlns:a16="http://schemas.microsoft.com/office/drawing/2014/main" id="{338F17B0-AD37-BA98-9E14-65D876924B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8B9E6B-FD65-8C12-4E52-FCB87A78C66C}"/>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397696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9BBD-0B2F-CB7F-CA33-EAADCA8B2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3D2246-13EA-AEC4-8749-829C20A2B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D4EC16-D477-EADF-2334-A8E362C5B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79E06-F0E0-4F66-DF32-EE92D6C12EDA}"/>
              </a:ext>
            </a:extLst>
          </p:cNvPr>
          <p:cNvSpPr>
            <a:spLocks noGrp="1"/>
          </p:cNvSpPr>
          <p:nvPr>
            <p:ph type="dt" sz="half" idx="10"/>
          </p:nvPr>
        </p:nvSpPr>
        <p:spPr/>
        <p:txBody>
          <a:bodyPr/>
          <a:lstStyle/>
          <a:p>
            <a:fld id="{79BD2D57-AA64-43C1-8075-4D11A527AC40}" type="datetimeFigureOut">
              <a:rPr lang="en-GB" smtClean="0"/>
              <a:t>02/10/2023</a:t>
            </a:fld>
            <a:endParaRPr lang="en-GB"/>
          </a:p>
        </p:txBody>
      </p:sp>
      <p:sp>
        <p:nvSpPr>
          <p:cNvPr id="6" name="Footer Placeholder 5">
            <a:extLst>
              <a:ext uri="{FF2B5EF4-FFF2-40B4-BE49-F238E27FC236}">
                <a16:creationId xmlns:a16="http://schemas.microsoft.com/office/drawing/2014/main" id="{A0B511DD-846C-4709-2487-F86ABA5AE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BC60D-9AA2-8ABF-6A0F-52FE4340D53F}"/>
              </a:ext>
            </a:extLst>
          </p:cNvPr>
          <p:cNvSpPr>
            <a:spLocks noGrp="1"/>
          </p:cNvSpPr>
          <p:nvPr>
            <p:ph type="sldNum" sz="quarter" idx="12"/>
          </p:nvPr>
        </p:nvSpPr>
        <p:spPr/>
        <p:txBody>
          <a:bodyPr/>
          <a:lstStyle/>
          <a:p>
            <a:fld id="{B283F18A-4BA6-4C11-8BAD-FE60CD6AB63F}" type="slidenum">
              <a:rPr lang="en-GB" smtClean="0"/>
              <a:t>‹#›</a:t>
            </a:fld>
            <a:endParaRPr lang="en-GB"/>
          </a:p>
        </p:txBody>
      </p:sp>
    </p:spTree>
    <p:extLst>
      <p:ext uri="{BB962C8B-B14F-4D97-AF65-F5344CB8AC3E}">
        <p14:creationId xmlns:p14="http://schemas.microsoft.com/office/powerpoint/2010/main" val="40073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6A842-2B71-98F2-5242-D8258B309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55D39D-6DD9-0614-6137-30D98103B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92117-67A9-4A2B-310C-17BD63439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D2D57-AA64-43C1-8075-4D11A527AC40}" type="datetimeFigureOut">
              <a:rPr lang="en-GB" smtClean="0"/>
              <a:t>02/10/2023</a:t>
            </a:fld>
            <a:endParaRPr lang="en-GB"/>
          </a:p>
        </p:txBody>
      </p:sp>
      <p:sp>
        <p:nvSpPr>
          <p:cNvPr id="5" name="Footer Placeholder 4">
            <a:extLst>
              <a:ext uri="{FF2B5EF4-FFF2-40B4-BE49-F238E27FC236}">
                <a16:creationId xmlns:a16="http://schemas.microsoft.com/office/drawing/2014/main" id="{64D112AB-8B45-18EE-629F-79CFAC4E2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1E6D80-D283-2436-C3FF-BA1428B5F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3F18A-4BA6-4C11-8BAD-FE60CD6AB63F}" type="slidenum">
              <a:rPr lang="en-GB" smtClean="0"/>
              <a:t>‹#›</a:t>
            </a:fld>
            <a:endParaRPr lang="en-GB"/>
          </a:p>
        </p:txBody>
      </p:sp>
    </p:spTree>
    <p:extLst>
      <p:ext uri="{BB962C8B-B14F-4D97-AF65-F5344CB8AC3E}">
        <p14:creationId xmlns:p14="http://schemas.microsoft.com/office/powerpoint/2010/main" val="213284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a:t>Year 2</a:t>
            </a:r>
            <a:endParaRPr lang="en-GB" sz="6600" b="1" dirty="0"/>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buFont typeface="Arial" panose="020B0604020202020204" pitchFamily="34" charset="0"/>
              <a:buChar char="•"/>
            </a:pPr>
            <a:endParaRPr lang="en-GB" sz="2000" b="1" dirty="0"/>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1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84745" y="1402670"/>
            <a:ext cx="9144000" cy="1311354"/>
          </a:xfrm>
        </p:spPr>
        <p:txBody>
          <a:bodyPr>
            <a:normAutofit/>
          </a:bodyPr>
          <a:lstStyle/>
          <a:p>
            <a:r>
              <a:rPr lang="en-GB" sz="6600" b="1" dirty="0"/>
              <a:t>Maths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b="1" dirty="0"/>
              <a:t>During the year we will cover</a:t>
            </a:r>
          </a:p>
          <a:p>
            <a:pPr marL="342900" indent="-342900" algn="l">
              <a:buFont typeface="Arial" panose="020B0604020202020204" pitchFamily="34" charset="0"/>
              <a:buChar char="•"/>
            </a:pPr>
            <a:r>
              <a:rPr lang="en-GB" sz="2000" b="1" dirty="0"/>
              <a:t>Place value</a:t>
            </a:r>
          </a:p>
          <a:p>
            <a:pPr marL="342900" indent="-342900" algn="l">
              <a:buFont typeface="Arial" panose="020B0604020202020204" pitchFamily="34" charset="0"/>
              <a:buChar char="•"/>
            </a:pPr>
            <a:r>
              <a:rPr lang="en-GB" sz="2000" b="1" dirty="0"/>
              <a:t>Addition and subtraction</a:t>
            </a:r>
          </a:p>
          <a:p>
            <a:pPr marL="342900" indent="-342900" algn="l">
              <a:buFont typeface="Arial" panose="020B0604020202020204" pitchFamily="34" charset="0"/>
              <a:buChar char="•"/>
            </a:pPr>
            <a:r>
              <a:rPr lang="en-GB" sz="2000" b="1" dirty="0"/>
              <a:t>Multiplication and division</a:t>
            </a:r>
          </a:p>
          <a:p>
            <a:pPr marL="342900" indent="-342900" algn="l">
              <a:buFont typeface="Arial" panose="020B0604020202020204" pitchFamily="34" charset="0"/>
              <a:buChar char="•"/>
            </a:pPr>
            <a:r>
              <a:rPr lang="en-GB" sz="2000" b="1" dirty="0"/>
              <a:t>Time</a:t>
            </a:r>
          </a:p>
          <a:p>
            <a:pPr marL="342900" indent="-342900" algn="l">
              <a:buFont typeface="Arial" panose="020B0604020202020204" pitchFamily="34" charset="0"/>
              <a:buChar char="•"/>
            </a:pPr>
            <a:r>
              <a:rPr lang="en-GB" sz="2000" b="1" dirty="0"/>
              <a:t>2D and 3D shapes</a:t>
            </a:r>
          </a:p>
          <a:p>
            <a:pPr marL="342900" indent="-342900" algn="l">
              <a:buFont typeface="Arial" panose="020B0604020202020204" pitchFamily="34" charset="0"/>
              <a:buChar char="•"/>
            </a:pPr>
            <a:r>
              <a:rPr lang="en-GB" sz="2000" b="1" dirty="0"/>
              <a:t>Data handling</a:t>
            </a:r>
          </a:p>
          <a:p>
            <a:pPr marL="342900" indent="-342900" algn="l">
              <a:buFont typeface="Arial" panose="020B0604020202020204" pitchFamily="34" charset="0"/>
              <a:buChar char="•"/>
            </a:pPr>
            <a:r>
              <a:rPr lang="en-GB" sz="2000" b="1" dirty="0"/>
              <a:t>Money</a:t>
            </a:r>
          </a:p>
          <a:p>
            <a:pPr marL="342900" indent="-342900" algn="l">
              <a:buFont typeface="Arial" panose="020B0604020202020204" pitchFamily="34" charset="0"/>
              <a:buChar char="•"/>
            </a:pPr>
            <a:r>
              <a:rPr lang="en-GB" sz="2000" b="1" dirty="0"/>
              <a:t>Mass, length and capacity</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46" y="-242896"/>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8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84745" y="1402670"/>
            <a:ext cx="9144000" cy="1311354"/>
          </a:xfrm>
        </p:spPr>
        <p:txBody>
          <a:bodyPr>
            <a:normAutofit/>
          </a:bodyPr>
          <a:lstStyle/>
          <a:p>
            <a:r>
              <a:rPr lang="en-GB" sz="6600" b="1" dirty="0"/>
              <a:t>English</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789005" y="2715564"/>
            <a:ext cx="10288249" cy="3686805"/>
          </a:xfrm>
        </p:spPr>
        <p:txBody>
          <a:bodyPr vert="horz" lIns="91440" tIns="45720" rIns="91440" bIns="45720" rtlCol="0" anchor="t">
            <a:noAutofit/>
          </a:bodyPr>
          <a:lstStyle/>
          <a:p>
            <a:pPr marL="342900" indent="-342900" algn="l">
              <a:buFont typeface="Arial" panose="020B0604020202020204" pitchFamily="34" charset="0"/>
              <a:buChar char="•"/>
            </a:pPr>
            <a:r>
              <a:rPr lang="en-GB" sz="2000" b="1" dirty="0"/>
              <a:t>During the year we will cover</a:t>
            </a:r>
            <a:endParaRPr lang="en-GB" sz="2000" b="1">
              <a:ea typeface="Calibri"/>
              <a:cs typeface="Calibri"/>
            </a:endParaRPr>
          </a:p>
          <a:p>
            <a:pPr marL="342900" indent="-342900" algn="l">
              <a:buFont typeface="Arial" panose="020B0604020202020204" pitchFamily="34" charset="0"/>
              <a:buChar char="•"/>
            </a:pPr>
            <a:r>
              <a:rPr lang="en-GB" sz="2000" b="1" dirty="0"/>
              <a:t>Phonics</a:t>
            </a:r>
            <a:endParaRPr lang="en-GB" sz="2000" b="1">
              <a:ea typeface="Calibri"/>
              <a:cs typeface="Calibri"/>
            </a:endParaRPr>
          </a:p>
          <a:p>
            <a:pPr marL="342900" indent="-342900" algn="l">
              <a:buFont typeface="Arial" panose="020B0604020202020204" pitchFamily="34" charset="0"/>
              <a:buChar char="•"/>
            </a:pPr>
            <a:r>
              <a:rPr lang="en-GB" sz="2000" b="1" dirty="0"/>
              <a:t>Spelling and grammar</a:t>
            </a:r>
            <a:endParaRPr lang="en-GB" sz="2000" b="1">
              <a:ea typeface="Calibri"/>
              <a:cs typeface="Calibri"/>
            </a:endParaRPr>
          </a:p>
          <a:p>
            <a:pPr marL="342900" indent="-342900" algn="l">
              <a:buFont typeface="Arial" panose="020B0604020202020204" pitchFamily="34" charset="0"/>
              <a:buChar char="•"/>
            </a:pPr>
            <a:r>
              <a:rPr lang="en-GB" sz="2000" b="1" dirty="0"/>
              <a:t>Reading comprehension</a:t>
            </a:r>
            <a:endParaRPr lang="en-GB" sz="2000" b="1">
              <a:ea typeface="Calibri"/>
              <a:cs typeface="Calibri"/>
            </a:endParaRPr>
          </a:p>
          <a:p>
            <a:pPr marL="342900" indent="-342900" algn="l">
              <a:buFont typeface="Arial" panose="020B0604020202020204" pitchFamily="34" charset="0"/>
              <a:buChar char="•"/>
            </a:pPr>
            <a:r>
              <a:rPr lang="en-GB" sz="2000" b="1" dirty="0"/>
              <a:t>New vocabulary</a:t>
            </a:r>
            <a:endParaRPr lang="en-GB" sz="2000" b="1">
              <a:ea typeface="Calibri"/>
              <a:cs typeface="Calibri"/>
            </a:endParaRPr>
          </a:p>
          <a:p>
            <a:pPr marL="342900" indent="-342900" algn="l">
              <a:buFont typeface="Arial" panose="020B0604020202020204" pitchFamily="34" charset="0"/>
              <a:buChar char="•"/>
            </a:pPr>
            <a:r>
              <a:rPr lang="en-GB" sz="2000" b="1" dirty="0"/>
              <a:t>Story writing</a:t>
            </a:r>
            <a:endParaRPr lang="en-GB" sz="2000" b="1">
              <a:ea typeface="Calibri"/>
              <a:cs typeface="Calibri"/>
            </a:endParaRPr>
          </a:p>
          <a:p>
            <a:pPr marL="342900" indent="-342900" algn="l">
              <a:buFont typeface="Arial" panose="020B0604020202020204" pitchFamily="34" charset="0"/>
              <a:buChar char="•"/>
            </a:pPr>
            <a:r>
              <a:rPr lang="en-GB" sz="2000" b="1" dirty="0"/>
              <a:t>Recounts</a:t>
            </a:r>
            <a:endParaRPr lang="en-GB" sz="2000" b="1">
              <a:ea typeface="Calibri"/>
              <a:cs typeface="Calibri"/>
            </a:endParaRPr>
          </a:p>
          <a:p>
            <a:pPr marL="342900" indent="-342900" algn="l">
              <a:buFont typeface="Arial" panose="020B0604020202020204" pitchFamily="34" charset="0"/>
              <a:buChar char="•"/>
            </a:pPr>
            <a:r>
              <a:rPr lang="en-GB" sz="2000" b="1" dirty="0"/>
              <a:t>Poetry</a:t>
            </a:r>
            <a:endParaRPr lang="en-GB" sz="2000" b="1">
              <a:ea typeface="Calibri"/>
              <a:cs typeface="Calibri"/>
            </a:endParaRPr>
          </a:p>
          <a:p>
            <a:pPr marL="342900" indent="-342900" algn="l">
              <a:buFont typeface="Arial" panose="020B0604020202020204" pitchFamily="34" charset="0"/>
              <a:buChar char="•"/>
            </a:pPr>
            <a:r>
              <a:rPr lang="en-GB" sz="2000" b="1" dirty="0"/>
              <a:t>Information writing</a:t>
            </a:r>
            <a:endParaRPr lang="en-GB" sz="2000" b="1">
              <a:ea typeface="Calibri"/>
              <a:cs typeface="Calibri"/>
            </a:endParaRP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46" y="-242896"/>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5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84745" y="1526786"/>
            <a:ext cx="9144000" cy="1311354"/>
          </a:xfrm>
        </p:spPr>
        <p:txBody>
          <a:bodyPr>
            <a:normAutofit/>
          </a:bodyPr>
          <a:lstStyle/>
          <a:p>
            <a:r>
              <a:rPr lang="en-GB" sz="6600" b="1" dirty="0"/>
              <a:t>English - handwriting</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477148"/>
          </a:xfrm>
        </p:spPr>
        <p:txBody>
          <a:bodyPr>
            <a:noAutofit/>
          </a:bodyPr>
          <a:lstStyle/>
          <a:p>
            <a:pPr marL="342900" indent="-342900" algn="l">
              <a:buFont typeface="Arial" panose="020B0604020202020204" pitchFamily="34" charset="0"/>
              <a:buChar char="•"/>
            </a:pPr>
            <a:r>
              <a:rPr lang="en-GB" sz="2000" b="1" dirty="0"/>
              <a:t>Joined writing in a cursive style.</a:t>
            </a:r>
          </a:p>
          <a:p>
            <a:pPr marL="342900" indent="-342900" algn="l">
              <a:buFont typeface="Arial" panose="020B0604020202020204" pitchFamily="34" charset="0"/>
              <a:buChar char="•"/>
            </a:pPr>
            <a:endParaRPr lang="en-GB" sz="2000" b="1" dirty="0"/>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68" y="-189692"/>
            <a:ext cx="11067393" cy="2112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16960D-9485-ED27-D5F2-74915C37D0FB}"/>
              </a:ext>
            </a:extLst>
          </p:cNvPr>
          <p:cNvPicPr>
            <a:picLocks noChangeAspect="1"/>
          </p:cNvPicPr>
          <p:nvPr/>
        </p:nvPicPr>
        <p:blipFill>
          <a:blip r:embed="rId3"/>
          <a:stretch>
            <a:fillRect/>
          </a:stretch>
        </p:blipFill>
        <p:spPr>
          <a:xfrm>
            <a:off x="5124267" y="2708063"/>
            <a:ext cx="5656028" cy="2848178"/>
          </a:xfrm>
          <a:prstGeom prst="rect">
            <a:avLst/>
          </a:prstGeom>
        </p:spPr>
      </p:pic>
      <p:pic>
        <p:nvPicPr>
          <p:cNvPr id="8" name="Picture 7">
            <a:extLst>
              <a:ext uri="{FF2B5EF4-FFF2-40B4-BE49-F238E27FC236}">
                <a16:creationId xmlns:a16="http://schemas.microsoft.com/office/drawing/2014/main" id="{55E002C5-776C-9577-1CA6-04E71B177C8B}"/>
              </a:ext>
            </a:extLst>
          </p:cNvPr>
          <p:cNvPicPr>
            <a:picLocks noChangeAspect="1"/>
          </p:cNvPicPr>
          <p:nvPr/>
        </p:nvPicPr>
        <p:blipFill>
          <a:blip r:embed="rId4"/>
          <a:stretch>
            <a:fillRect/>
          </a:stretch>
        </p:blipFill>
        <p:spPr>
          <a:xfrm>
            <a:off x="1411705" y="5230220"/>
            <a:ext cx="8979361" cy="1016052"/>
          </a:xfrm>
          <a:prstGeom prst="rect">
            <a:avLst/>
          </a:prstGeom>
        </p:spPr>
      </p:pic>
    </p:spTree>
    <p:extLst>
      <p:ext uri="{BB962C8B-B14F-4D97-AF65-F5344CB8AC3E}">
        <p14:creationId xmlns:p14="http://schemas.microsoft.com/office/powerpoint/2010/main" val="2923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Topics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endParaRPr lang="en-GB" sz="2000" b="1" dirty="0"/>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9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Street Detectives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We learn about the difference between urban and rural.</a:t>
            </a:r>
          </a:p>
          <a:p>
            <a:pPr marL="342900" indent="-342900" algn="l">
              <a:buFont typeface="Arial" panose="020B0604020202020204" pitchFamily="34" charset="0"/>
              <a:buChar char="•"/>
            </a:pPr>
            <a:r>
              <a:rPr lang="en-GB" sz="2000" b="1" dirty="0"/>
              <a:t>Using natural objects we create our own pieces of art and discuss them based on Goldsworthy.</a:t>
            </a:r>
          </a:p>
          <a:p>
            <a:pPr marL="342900" indent="-342900" algn="l">
              <a:buFont typeface="Arial" panose="020B0604020202020204" pitchFamily="34" charset="0"/>
              <a:buChar char="•"/>
            </a:pPr>
            <a:r>
              <a:rPr lang="en-GB" sz="2000" b="1" dirty="0"/>
              <a:t>In science we discuss different materials and how their properties mean they are used for different things. This includes a science experiment on the materials.</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0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Fire of London</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We learn about the fire that destroyed most of London in 1666.</a:t>
            </a:r>
          </a:p>
          <a:p>
            <a:pPr marL="342900" indent="-342900" algn="l">
              <a:buFont typeface="Arial" panose="020B0604020202020204" pitchFamily="34" charset="0"/>
              <a:buChar char="•"/>
            </a:pPr>
            <a:r>
              <a:rPr lang="en-GB" sz="2000" b="1" dirty="0"/>
              <a:t>Using paints we learn to create our own warm and cold colours to create a picture of the fire of London.</a:t>
            </a:r>
          </a:p>
          <a:p>
            <a:pPr marL="342900" indent="-342900" algn="l">
              <a:buFont typeface="Arial" panose="020B0604020202020204" pitchFamily="34" charset="0"/>
              <a:buChar char="•"/>
            </a:pPr>
            <a:r>
              <a:rPr lang="en-GB" sz="2000" b="1" dirty="0"/>
              <a:t>In science we look at animals and what a food chain is.</a:t>
            </a:r>
          </a:p>
          <a:p>
            <a:pPr marL="342900" indent="-342900" algn="l">
              <a:buFont typeface="Arial" panose="020B0604020202020204" pitchFamily="34" charset="0"/>
              <a:buChar char="•"/>
            </a:pPr>
            <a:r>
              <a:rPr lang="en-GB" sz="2000" b="1" dirty="0"/>
              <a:t>During this half term we bake some cakes as this is where the fire is believed to have started.</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1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53853" y="1671340"/>
            <a:ext cx="9144000" cy="1311354"/>
          </a:xfrm>
        </p:spPr>
        <p:txBody>
          <a:bodyPr>
            <a:normAutofit/>
          </a:bodyPr>
          <a:lstStyle/>
          <a:p>
            <a:r>
              <a:rPr lang="en-GB" sz="6600" b="1" dirty="0"/>
              <a:t>Humans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This topic is all about what we need to do to keep ourselves healthy.</a:t>
            </a:r>
          </a:p>
          <a:p>
            <a:pPr marL="342900" indent="-342900" algn="l">
              <a:buFont typeface="Arial" panose="020B0604020202020204" pitchFamily="34" charset="0"/>
              <a:buChar char="•"/>
            </a:pPr>
            <a:r>
              <a:rPr lang="en-GB" sz="2000" b="1" dirty="0"/>
              <a:t>When trying to keep healthy as well as food we need other things such as sleep and exercise.</a:t>
            </a:r>
          </a:p>
          <a:p>
            <a:pPr marL="342900" indent="-342900" algn="l">
              <a:buFont typeface="Arial" panose="020B0604020202020204" pitchFamily="34" charset="0"/>
              <a:buChar char="•"/>
            </a:pPr>
            <a:r>
              <a:rPr lang="en-GB" sz="2000" b="1" dirty="0"/>
              <a:t>In science we look at what sorts of foods we need to eat and how much of each one.</a:t>
            </a:r>
          </a:p>
          <a:p>
            <a:pPr marL="342900" indent="-342900" algn="l">
              <a:buFont typeface="Arial" panose="020B0604020202020204" pitchFamily="34" charset="0"/>
              <a:buChar char="•"/>
            </a:pPr>
            <a:r>
              <a:rPr lang="en-GB" sz="2000" b="1" dirty="0"/>
              <a:t>During this half term we will harvest some potatoes that the children will have grown and create a healthy meal that they will get to try.</a:t>
            </a:r>
          </a:p>
          <a:p>
            <a:pPr marL="342900" indent="-342900" algn="l">
              <a:buFont typeface="Arial" panose="020B0604020202020204" pitchFamily="34" charset="0"/>
              <a:buChar char="•"/>
            </a:pPr>
            <a:r>
              <a:rPr lang="en-GB" sz="2000" b="1" dirty="0"/>
              <a:t>In music we will be listening to different types of music and saying what we think about them.</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1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fontScale="90000"/>
          </a:bodyPr>
          <a:lstStyle/>
          <a:p>
            <a:r>
              <a:rPr lang="en-GB" sz="6600" b="1" dirty="0"/>
              <a:t>Baddies, towers and tunnels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We learn about castles and what it was like to live in a castle.</a:t>
            </a:r>
          </a:p>
          <a:p>
            <a:pPr marL="342900" indent="-342900" algn="l">
              <a:buFont typeface="Arial" panose="020B0604020202020204" pitchFamily="34" charset="0"/>
              <a:buChar char="•"/>
            </a:pPr>
            <a:r>
              <a:rPr lang="en-GB" sz="2000" b="1" dirty="0"/>
              <a:t>Using a range of materials we create our own castle that has a moving part on it.</a:t>
            </a:r>
          </a:p>
          <a:p>
            <a:pPr marL="342900" indent="-342900" algn="l">
              <a:buFont typeface="Arial" panose="020B0604020202020204" pitchFamily="34" charset="0"/>
              <a:buChar char="•"/>
            </a:pPr>
            <a:r>
              <a:rPr lang="en-GB" sz="2000" b="1" dirty="0"/>
              <a:t>In science we look at animals and building on from the previous learning we look at their habitats and why they live there.</a:t>
            </a:r>
          </a:p>
          <a:p>
            <a:pPr marL="342900" indent="-342900" algn="l">
              <a:buFont typeface="Arial" panose="020B0604020202020204" pitchFamily="34" charset="0"/>
              <a:buChar char="•"/>
            </a:pPr>
            <a:r>
              <a:rPr lang="en-GB" sz="2000" b="1" dirty="0"/>
              <a:t>In PE we do gymnastics including balances and different rolls as well as learning some different games.</a:t>
            </a:r>
          </a:p>
          <a:p>
            <a:pPr marL="342900" indent="-342900" algn="l">
              <a:buFont typeface="Arial" panose="020B0604020202020204" pitchFamily="34" charset="0"/>
              <a:buChar char="•"/>
            </a:pPr>
            <a:r>
              <a:rPr lang="en-GB" sz="2000" b="1" dirty="0"/>
              <a:t>In music we are learning how to create music using handbells</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9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Scented Garden</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We learn plants and how they change as they go through their life cycle.</a:t>
            </a:r>
          </a:p>
          <a:p>
            <a:pPr marL="342900" indent="-342900" algn="l">
              <a:buFont typeface="Arial" panose="020B0604020202020204" pitchFamily="34" charset="0"/>
              <a:buChar char="•"/>
            </a:pPr>
            <a:r>
              <a:rPr lang="en-GB" sz="2000" b="1" dirty="0"/>
              <a:t>When comparing gardens we look at Capability Brown who designed the Chatsworth gardens and look at gardens nearer to school such as Arboretum park.</a:t>
            </a:r>
          </a:p>
          <a:p>
            <a:pPr marL="342900" indent="-342900" algn="l">
              <a:buFont typeface="Arial" panose="020B0604020202020204" pitchFamily="34" charset="0"/>
              <a:buChar char="•"/>
            </a:pPr>
            <a:r>
              <a:rPr lang="en-GB" sz="2000" b="1" dirty="0"/>
              <a:t>In science we look at what seeds need to grow and do experiments to find out.</a:t>
            </a:r>
          </a:p>
          <a:p>
            <a:pPr marL="342900" indent="-342900" algn="l">
              <a:buFont typeface="Arial" panose="020B0604020202020204" pitchFamily="34" charset="0"/>
              <a:buChar char="•"/>
            </a:pPr>
            <a:r>
              <a:rPr lang="en-GB" sz="2000" b="1" dirty="0"/>
              <a:t>In art we learn how to create art using ICT and how we can be inspired by other artists such as Claude Monet.</a:t>
            </a:r>
          </a:p>
          <a:p>
            <a:pPr marL="342900" indent="-342900" algn="l">
              <a:buFont typeface="Arial" panose="020B0604020202020204" pitchFamily="34" charset="0"/>
              <a:buChar char="•"/>
            </a:pPr>
            <a:r>
              <a:rPr lang="en-GB" sz="2000" b="1" dirty="0"/>
              <a:t>In music we start to learn about the different parts of an orchestra and the different instruments.</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9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53853" y="1671340"/>
            <a:ext cx="9144000" cy="1311354"/>
          </a:xfrm>
        </p:spPr>
        <p:txBody>
          <a:bodyPr>
            <a:normAutofit/>
          </a:bodyPr>
          <a:lstStyle/>
          <a:p>
            <a:r>
              <a:rPr lang="en-GB" sz="6600" b="1" dirty="0"/>
              <a:t>Land Ahoy</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This topic is all about the seaside, its features and how it has changed over the years.</a:t>
            </a:r>
          </a:p>
          <a:p>
            <a:pPr marL="342900" indent="-342900" algn="l">
              <a:buFont typeface="Arial" panose="020B0604020202020204" pitchFamily="34" charset="0"/>
              <a:buChar char="•"/>
            </a:pPr>
            <a:r>
              <a:rPr lang="en-GB" sz="2000" b="1" dirty="0"/>
              <a:t>We will be visiting a seaside during this half term so that the children can experience the things that they have been learning about.</a:t>
            </a:r>
          </a:p>
          <a:p>
            <a:pPr marL="342900" indent="-342900" algn="l">
              <a:buFont typeface="Arial" panose="020B0604020202020204" pitchFamily="34" charset="0"/>
              <a:buChar char="•"/>
            </a:pPr>
            <a:r>
              <a:rPr lang="en-GB" sz="2000" b="1" dirty="0"/>
              <a:t>In geography we compare a seaside town with Derby and discuss how they are both similar and different.</a:t>
            </a:r>
          </a:p>
          <a:p>
            <a:pPr marL="342900" indent="-342900" algn="l">
              <a:buFont typeface="Arial" panose="020B0604020202020204" pitchFamily="34" charset="0"/>
              <a:buChar char="•"/>
            </a:pPr>
            <a:r>
              <a:rPr lang="en-GB" sz="2000" b="1" dirty="0"/>
              <a:t>During this half term children will have the opportunity to create their own instruments and then create a class piece of music.</a:t>
            </a:r>
          </a:p>
          <a:p>
            <a:pPr marL="342900" indent="-342900" algn="l">
              <a:buFont typeface="Arial" panose="020B0604020202020204" pitchFamily="34" charset="0"/>
              <a:buChar char="•"/>
            </a:pPr>
            <a:r>
              <a:rPr lang="en-GB" sz="2000" b="1" dirty="0"/>
              <a:t>In PE the children will be learning the skills needed to take part in the different events of sports day that also happens in this half term.</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0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541496" y="1177069"/>
            <a:ext cx="11308633" cy="1311354"/>
          </a:xfrm>
        </p:spPr>
        <p:txBody>
          <a:bodyPr>
            <a:normAutofit/>
          </a:bodyPr>
          <a:lstStyle/>
          <a:p>
            <a:r>
              <a:rPr lang="en-GB" sz="6600" b="1" dirty="0"/>
              <a:t>Website -</a:t>
            </a:r>
            <a:r>
              <a:rPr lang="en-GB" sz="3600" dirty="0"/>
              <a:t>hardwickprimaryschoolderby.co.uk</a:t>
            </a:r>
            <a:endParaRPr lang="en-GB" sz="6600" b="1" dirty="0"/>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endParaRPr lang="en-GB" sz="2000" b="1" dirty="0"/>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14" y="0"/>
            <a:ext cx="8624449" cy="1645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62F07A-5B43-3569-2D5D-C89C2D1F4C4C}"/>
              </a:ext>
            </a:extLst>
          </p:cNvPr>
          <p:cNvPicPr>
            <a:picLocks noChangeAspect="1"/>
          </p:cNvPicPr>
          <p:nvPr/>
        </p:nvPicPr>
        <p:blipFill>
          <a:blip r:embed="rId3"/>
          <a:stretch>
            <a:fillRect/>
          </a:stretch>
        </p:blipFill>
        <p:spPr>
          <a:xfrm>
            <a:off x="580741" y="1530252"/>
            <a:ext cx="11030517" cy="3797495"/>
          </a:xfrm>
          <a:prstGeom prst="rect">
            <a:avLst/>
          </a:prstGeom>
        </p:spPr>
      </p:pic>
      <p:cxnSp>
        <p:nvCxnSpPr>
          <p:cNvPr id="8" name="Straight Arrow Connector 7">
            <a:extLst>
              <a:ext uri="{FF2B5EF4-FFF2-40B4-BE49-F238E27FC236}">
                <a16:creationId xmlns:a16="http://schemas.microsoft.com/office/drawing/2014/main" id="{5211D5A3-42D5-A1FA-22AE-58F2857814C9}"/>
              </a:ext>
            </a:extLst>
          </p:cNvPr>
          <p:cNvCxnSpPr>
            <a:cxnSpLocks/>
          </p:cNvCxnSpPr>
          <p:nvPr/>
        </p:nvCxnSpPr>
        <p:spPr>
          <a:xfrm flipH="1" flipV="1">
            <a:off x="6888892" y="4714103"/>
            <a:ext cx="1359243" cy="115535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C3775349-04E0-E46B-CBD1-94FEBE0F1C61}"/>
              </a:ext>
            </a:extLst>
          </p:cNvPr>
          <p:cNvSpPr txBox="1"/>
          <p:nvPr/>
        </p:nvSpPr>
        <p:spPr>
          <a:xfrm>
            <a:off x="8297562" y="5677930"/>
            <a:ext cx="2298357" cy="923330"/>
          </a:xfrm>
          <a:prstGeom prst="rect">
            <a:avLst/>
          </a:prstGeom>
          <a:noFill/>
        </p:spPr>
        <p:txBody>
          <a:bodyPr wrap="square" rtlCol="0">
            <a:spAutoFit/>
          </a:bodyPr>
          <a:lstStyle/>
          <a:p>
            <a:r>
              <a:rPr lang="en-GB" dirty="0"/>
              <a:t>Click here to go to subjects and year groups</a:t>
            </a:r>
          </a:p>
        </p:txBody>
      </p:sp>
    </p:spTree>
    <p:extLst>
      <p:ext uri="{BB962C8B-B14F-4D97-AF65-F5344CB8AC3E}">
        <p14:creationId xmlns:p14="http://schemas.microsoft.com/office/powerpoint/2010/main" val="222969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3883BE-6AE5-6A6B-3331-17D6247A69CC}"/>
              </a:ext>
            </a:extLst>
          </p:cNvPr>
          <p:cNvSpPr>
            <a:spLocks noGrp="1"/>
          </p:cNvSpPr>
          <p:nvPr>
            <p:ph type="subTitle" idx="1"/>
          </p:nvPr>
        </p:nvSpPr>
        <p:spPr/>
        <p:txBody>
          <a:bodyPr>
            <a:normAutofit/>
          </a:bodyPr>
          <a:lstStyle/>
          <a:p>
            <a:pPr marL="457200" algn="l"/>
            <a:r>
              <a:rPr lang="en-GB" sz="1800" b="0" i="0" dirty="0">
                <a:solidFill>
                  <a:srgbClr val="201F1E"/>
                </a:solidFill>
                <a:effectLst/>
                <a:latin typeface="Calibri" panose="020F0502020204030204" pitchFamily="34" charset="0"/>
              </a:rPr>
              <a:t> </a:t>
            </a:r>
          </a:p>
          <a:p>
            <a:endParaRPr lang="en-GB" dirty="0"/>
          </a:p>
        </p:txBody>
      </p:sp>
      <p:sp>
        <p:nvSpPr>
          <p:cNvPr id="6" name="TextBox 5">
            <a:extLst>
              <a:ext uri="{FF2B5EF4-FFF2-40B4-BE49-F238E27FC236}">
                <a16:creationId xmlns:a16="http://schemas.microsoft.com/office/drawing/2014/main" id="{298A519A-B650-50BA-687D-ED1FFF3FB047}"/>
              </a:ext>
            </a:extLst>
          </p:cNvPr>
          <p:cNvSpPr txBox="1"/>
          <p:nvPr/>
        </p:nvSpPr>
        <p:spPr>
          <a:xfrm>
            <a:off x="499820" y="325463"/>
            <a:ext cx="11192359" cy="3108543"/>
          </a:xfrm>
          <a:prstGeom prst="rect">
            <a:avLst/>
          </a:prstGeom>
          <a:noFill/>
        </p:spPr>
        <p:txBody>
          <a:bodyPr wrap="square" rtlCol="0">
            <a:spAutoFit/>
          </a:bodyPr>
          <a:lstStyle/>
          <a:p>
            <a:pPr algn="ctr"/>
            <a:r>
              <a:rPr lang="en-GB" sz="2800" b="1" dirty="0">
                <a:latin typeface="XCCW Joined 10a" panose="03050602040000000000" pitchFamily="66" charset="0"/>
              </a:rPr>
              <a:t>Curriculum Expectations</a:t>
            </a:r>
          </a:p>
          <a:p>
            <a:endParaRPr lang="en-GB" sz="2400" dirty="0">
              <a:latin typeface="XCCW Joined 10a" panose="03050602040000000000" pitchFamily="66" charset="0"/>
            </a:endParaRPr>
          </a:p>
          <a:p>
            <a:pPr marL="342900" indent="-342900">
              <a:buFont typeface="Arial" panose="020B0604020202020204" pitchFamily="34" charset="0"/>
              <a:buChar char="•"/>
            </a:pPr>
            <a:r>
              <a:rPr lang="en-GB" sz="2400" dirty="0">
                <a:latin typeface="XCCW Joined 10a" panose="03050602040000000000" pitchFamily="66" charset="0"/>
              </a:rPr>
              <a:t>Timetable</a:t>
            </a:r>
          </a:p>
          <a:p>
            <a:pPr marL="342900" indent="-342900">
              <a:buFont typeface="Arial" panose="020B0604020202020204" pitchFamily="34" charset="0"/>
              <a:buChar char="•"/>
            </a:pPr>
            <a:r>
              <a:rPr lang="en-GB" sz="2400" dirty="0">
                <a:latin typeface="XCCW Joined 10a" panose="03050602040000000000" pitchFamily="66" charset="0"/>
              </a:rPr>
              <a:t>English and Maths</a:t>
            </a:r>
          </a:p>
          <a:p>
            <a:pPr marL="342900" indent="-342900">
              <a:buFont typeface="Arial" panose="020B0604020202020204" pitchFamily="34" charset="0"/>
              <a:buChar char="•"/>
            </a:pPr>
            <a:r>
              <a:rPr lang="en-GB" sz="2400" dirty="0">
                <a:latin typeface="XCCW Joined 10a" panose="03050602040000000000" pitchFamily="66" charset="0"/>
              </a:rPr>
              <a:t>Reading</a:t>
            </a:r>
          </a:p>
          <a:p>
            <a:pPr marL="342900" indent="-342900">
              <a:buFont typeface="Arial" panose="020B0604020202020204" pitchFamily="34" charset="0"/>
              <a:buChar char="•"/>
            </a:pPr>
            <a:r>
              <a:rPr lang="en-GB" sz="2400" dirty="0">
                <a:latin typeface="XCCW Joined 10a" panose="03050602040000000000" pitchFamily="66" charset="0"/>
              </a:rPr>
              <a:t>Phonics or SPAG (Spelling, Punctuation and Grammar)</a:t>
            </a:r>
          </a:p>
          <a:p>
            <a:pPr marL="342900" indent="-342900">
              <a:buFont typeface="Arial" panose="020B0604020202020204" pitchFamily="34" charset="0"/>
              <a:buChar char="•"/>
            </a:pPr>
            <a:r>
              <a:rPr lang="en-GB" sz="2400" dirty="0">
                <a:latin typeface="XCCW Joined 10a" panose="03050602040000000000" pitchFamily="66" charset="0"/>
              </a:rPr>
              <a:t>Theme</a:t>
            </a:r>
          </a:p>
          <a:p>
            <a:pPr marL="342900" indent="-342900">
              <a:buFont typeface="Arial" panose="020B0604020202020204" pitchFamily="34" charset="0"/>
              <a:buChar char="•"/>
            </a:pPr>
            <a:r>
              <a:rPr lang="en-GB" sz="2400" dirty="0">
                <a:latin typeface="XCCW Joined 10a" panose="03050602040000000000" pitchFamily="66" charset="0"/>
              </a:rPr>
              <a:t>Classroom reading</a:t>
            </a:r>
          </a:p>
        </p:txBody>
      </p:sp>
      <p:pic>
        <p:nvPicPr>
          <p:cNvPr id="4" name="Picture 3">
            <a:extLst>
              <a:ext uri="{FF2B5EF4-FFF2-40B4-BE49-F238E27FC236}">
                <a16:creationId xmlns:a16="http://schemas.microsoft.com/office/drawing/2014/main" id="{9394AEB2-59FB-F824-C849-3307A5EFFB8B}"/>
              </a:ext>
            </a:extLst>
          </p:cNvPr>
          <p:cNvPicPr>
            <a:picLocks noChangeAspect="1"/>
          </p:cNvPicPr>
          <p:nvPr/>
        </p:nvPicPr>
        <p:blipFill rotWithShape="1">
          <a:blip r:embed="rId2"/>
          <a:srcRect r="9494"/>
          <a:stretch/>
        </p:blipFill>
        <p:spPr>
          <a:xfrm>
            <a:off x="611333" y="3682209"/>
            <a:ext cx="10672808" cy="2580805"/>
          </a:xfrm>
          <a:prstGeom prst="rect">
            <a:avLst/>
          </a:prstGeom>
        </p:spPr>
      </p:pic>
    </p:spTree>
    <p:extLst>
      <p:ext uri="{BB962C8B-B14F-4D97-AF65-F5344CB8AC3E}">
        <p14:creationId xmlns:p14="http://schemas.microsoft.com/office/powerpoint/2010/main" val="97508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3883BE-6AE5-6A6B-3331-17D6247A69CC}"/>
              </a:ext>
            </a:extLst>
          </p:cNvPr>
          <p:cNvSpPr>
            <a:spLocks noGrp="1"/>
          </p:cNvSpPr>
          <p:nvPr>
            <p:ph type="subTitle" idx="1"/>
          </p:nvPr>
        </p:nvSpPr>
        <p:spPr>
          <a:xfrm>
            <a:off x="2971647" y="517874"/>
            <a:ext cx="5974904" cy="636749"/>
          </a:xfrm>
        </p:spPr>
        <p:txBody>
          <a:bodyPr>
            <a:normAutofit fontScale="25000" lnSpcReduction="20000"/>
          </a:bodyPr>
          <a:lstStyle/>
          <a:p>
            <a:pPr marL="457200" algn="l"/>
            <a:r>
              <a:rPr lang="en-GB" sz="11200" b="1" i="0" dirty="0">
                <a:solidFill>
                  <a:srgbClr val="201F1E"/>
                </a:solidFill>
                <a:effectLst/>
                <a:latin typeface="XCCW Joined 10a" panose="03050602040000000000" pitchFamily="66" charset="0"/>
              </a:rPr>
              <a:t>Homework</a:t>
            </a:r>
          </a:p>
          <a:p>
            <a:pPr marL="457200" algn="l"/>
            <a:endParaRPr lang="en-GB" sz="2800" b="1" dirty="0">
              <a:solidFill>
                <a:srgbClr val="201F1E"/>
              </a:solidFill>
              <a:latin typeface="XCCW Joined 10a" panose="03050602040000000000" pitchFamily="66" charset="0"/>
            </a:endParaRPr>
          </a:p>
          <a:p>
            <a:pPr marL="457200" algn="l"/>
            <a:endParaRPr lang="en-GB" sz="2800" b="1" i="0" dirty="0">
              <a:solidFill>
                <a:srgbClr val="201F1E"/>
              </a:solidFill>
              <a:effectLst/>
              <a:latin typeface="XCCW Joined 10a" panose="03050602040000000000" pitchFamily="66" charset="0"/>
            </a:endParaRPr>
          </a:p>
          <a:p>
            <a:pPr marL="457200" algn="l"/>
            <a:r>
              <a:rPr lang="en-GB" sz="1800" b="0" i="0" dirty="0">
                <a:solidFill>
                  <a:srgbClr val="201F1E"/>
                </a:solidFill>
                <a:effectLst/>
                <a:latin typeface="Calibri" panose="020F0502020204030204" pitchFamily="34" charset="0"/>
              </a:rPr>
              <a:t> </a:t>
            </a:r>
          </a:p>
          <a:p>
            <a:endParaRPr lang="en-GB" dirty="0"/>
          </a:p>
        </p:txBody>
      </p:sp>
      <p:sp>
        <p:nvSpPr>
          <p:cNvPr id="13" name="TextBox 12">
            <a:extLst>
              <a:ext uri="{FF2B5EF4-FFF2-40B4-BE49-F238E27FC236}">
                <a16:creationId xmlns:a16="http://schemas.microsoft.com/office/drawing/2014/main" id="{6C6B52B2-8211-DAE6-098A-DFD6DFBE44F2}"/>
              </a:ext>
            </a:extLst>
          </p:cNvPr>
          <p:cNvSpPr txBox="1"/>
          <p:nvPr/>
        </p:nvSpPr>
        <p:spPr>
          <a:xfrm>
            <a:off x="425450" y="1592441"/>
            <a:ext cx="11156950" cy="5970865"/>
          </a:xfrm>
          <a:prstGeom prst="rect">
            <a:avLst/>
          </a:prstGeom>
          <a:noFill/>
        </p:spPr>
        <p:txBody>
          <a:bodyPr wrap="square">
            <a:spAutoFit/>
          </a:bodyPr>
          <a:lstStyle/>
          <a:p>
            <a:endParaRPr lang="en-GB" dirty="0"/>
          </a:p>
          <a:p>
            <a:r>
              <a:rPr lang="en-GB" sz="2000" dirty="0">
                <a:latin typeface="XCCW Joined 10a" panose="03050602040000000000" pitchFamily="66" charset="0"/>
              </a:rPr>
              <a:t>Read at least 3 times a week but ideally, every day if you can!  </a:t>
            </a:r>
          </a:p>
          <a:p>
            <a:endParaRPr lang="en-GB" sz="2000" dirty="0">
              <a:latin typeface="XCCW Joined 10a" panose="03050602040000000000" pitchFamily="66" charset="0"/>
            </a:endParaRPr>
          </a:p>
          <a:p>
            <a:r>
              <a:rPr lang="en-GB" sz="2000" dirty="0">
                <a:latin typeface="XCCW Joined 10a" panose="03050602040000000000" pitchFamily="66" charset="0"/>
              </a:rPr>
              <a:t>Your child will receive a new reading book every Friday and this is the book they have been reading in school so they should be very familiar with it.  </a:t>
            </a:r>
          </a:p>
          <a:p>
            <a:endParaRPr lang="en-GB" sz="2000" dirty="0">
              <a:latin typeface="XCCW Joined 10a" panose="03050602040000000000" pitchFamily="66" charset="0"/>
            </a:endParaRPr>
          </a:p>
          <a:p>
            <a:r>
              <a:rPr lang="en-GB" sz="2000" dirty="0">
                <a:latin typeface="XCCW Joined 10a" panose="03050602040000000000" pitchFamily="66" charset="0"/>
              </a:rPr>
              <a:t>Bring this reading book and reading record to school every day and on Fridays, we check it has been signed at least 3 times.  </a:t>
            </a:r>
          </a:p>
          <a:p>
            <a:endParaRPr lang="en-GB" sz="2000" dirty="0">
              <a:latin typeface="XCCW Joined 10a" panose="03050602040000000000" pitchFamily="66" charset="0"/>
            </a:endParaRPr>
          </a:p>
          <a:p>
            <a:r>
              <a:rPr lang="en-GB" sz="2000" dirty="0">
                <a:latin typeface="XCCW Joined 10a" panose="03050602040000000000" pitchFamily="66" charset="0"/>
              </a:rPr>
              <a:t>Your child will receive homework on Friday and this should be completed and handed in on Monday.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4999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3883BE-6AE5-6A6B-3331-17D6247A69CC}"/>
              </a:ext>
            </a:extLst>
          </p:cNvPr>
          <p:cNvSpPr>
            <a:spLocks noGrp="1"/>
          </p:cNvSpPr>
          <p:nvPr>
            <p:ph type="subTitle" idx="1"/>
          </p:nvPr>
        </p:nvSpPr>
        <p:spPr>
          <a:xfrm>
            <a:off x="2971647" y="517874"/>
            <a:ext cx="5974904" cy="636749"/>
          </a:xfrm>
        </p:spPr>
        <p:txBody>
          <a:bodyPr>
            <a:normAutofit fontScale="25000" lnSpcReduction="20000"/>
          </a:bodyPr>
          <a:lstStyle/>
          <a:p>
            <a:pPr marL="457200" algn="l"/>
            <a:r>
              <a:rPr lang="en-GB" sz="11200" b="1" i="0" dirty="0">
                <a:solidFill>
                  <a:srgbClr val="201F1E"/>
                </a:solidFill>
                <a:effectLst/>
                <a:latin typeface="XCCW Joined 10a" panose="03050602040000000000" pitchFamily="66" charset="0"/>
              </a:rPr>
              <a:t>Knowledge organisers</a:t>
            </a:r>
          </a:p>
          <a:p>
            <a:pPr marL="457200" algn="l"/>
            <a:endParaRPr lang="en-GB" sz="2800" b="1" dirty="0">
              <a:solidFill>
                <a:srgbClr val="201F1E"/>
              </a:solidFill>
              <a:latin typeface="XCCW Joined 10a" panose="03050602040000000000" pitchFamily="66" charset="0"/>
            </a:endParaRPr>
          </a:p>
          <a:p>
            <a:pPr marL="457200" algn="l"/>
            <a:endParaRPr lang="en-GB" sz="2800" b="1" i="0" dirty="0">
              <a:solidFill>
                <a:srgbClr val="201F1E"/>
              </a:solidFill>
              <a:effectLst/>
              <a:latin typeface="XCCW Joined 10a" panose="03050602040000000000" pitchFamily="66" charset="0"/>
            </a:endParaRPr>
          </a:p>
          <a:p>
            <a:pPr marL="457200" algn="l"/>
            <a:r>
              <a:rPr lang="en-GB" sz="1800" b="0" i="0" dirty="0">
                <a:solidFill>
                  <a:srgbClr val="201F1E"/>
                </a:solidFill>
                <a:effectLst/>
                <a:latin typeface="Calibri" panose="020F0502020204030204" pitchFamily="34" charset="0"/>
              </a:rPr>
              <a:t> </a:t>
            </a:r>
          </a:p>
          <a:p>
            <a:endParaRPr lang="en-GB" dirty="0"/>
          </a:p>
        </p:txBody>
      </p:sp>
      <p:pic>
        <p:nvPicPr>
          <p:cNvPr id="4" name="Picture 3">
            <a:extLst>
              <a:ext uri="{FF2B5EF4-FFF2-40B4-BE49-F238E27FC236}">
                <a16:creationId xmlns:a16="http://schemas.microsoft.com/office/drawing/2014/main" id="{71FC583A-D6F6-FCCD-81EF-7B6AA9E61914}"/>
              </a:ext>
            </a:extLst>
          </p:cNvPr>
          <p:cNvPicPr>
            <a:picLocks noChangeAspect="1"/>
          </p:cNvPicPr>
          <p:nvPr/>
        </p:nvPicPr>
        <p:blipFill>
          <a:blip r:embed="rId2"/>
          <a:stretch>
            <a:fillRect/>
          </a:stretch>
        </p:blipFill>
        <p:spPr>
          <a:xfrm>
            <a:off x="2476841" y="1616865"/>
            <a:ext cx="3482258" cy="5101649"/>
          </a:xfrm>
          <a:prstGeom prst="rect">
            <a:avLst/>
          </a:prstGeom>
        </p:spPr>
      </p:pic>
      <p:pic>
        <p:nvPicPr>
          <p:cNvPr id="7" name="Picture 6">
            <a:extLst>
              <a:ext uri="{FF2B5EF4-FFF2-40B4-BE49-F238E27FC236}">
                <a16:creationId xmlns:a16="http://schemas.microsoft.com/office/drawing/2014/main" id="{DD77A957-DE6B-47E3-E31F-9878A4BAE15F}"/>
              </a:ext>
            </a:extLst>
          </p:cNvPr>
          <p:cNvPicPr>
            <a:picLocks noChangeAspect="1"/>
          </p:cNvPicPr>
          <p:nvPr/>
        </p:nvPicPr>
        <p:blipFill>
          <a:blip r:embed="rId3"/>
          <a:stretch>
            <a:fillRect/>
          </a:stretch>
        </p:blipFill>
        <p:spPr>
          <a:xfrm>
            <a:off x="6121987" y="1516126"/>
            <a:ext cx="3482258" cy="5063860"/>
          </a:xfrm>
          <a:prstGeom prst="rect">
            <a:avLst/>
          </a:prstGeom>
        </p:spPr>
      </p:pic>
    </p:spTree>
    <p:extLst>
      <p:ext uri="{BB962C8B-B14F-4D97-AF65-F5344CB8AC3E}">
        <p14:creationId xmlns:p14="http://schemas.microsoft.com/office/powerpoint/2010/main" val="372240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OMMUNITY and COMMUNICATION\Logos and Letterheads\School Logos\Header2.JPG">
            <a:extLst>
              <a:ext uri="{FF2B5EF4-FFF2-40B4-BE49-F238E27FC236}">
                <a16:creationId xmlns:a16="http://schemas.microsoft.com/office/drawing/2014/main" id="{639F3E19-37B8-BE67-EF08-C99D1FC52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11" y="0"/>
            <a:ext cx="11067393" cy="2112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4EE723-D5EA-10F3-856C-3E4C6C44D31F}"/>
              </a:ext>
            </a:extLst>
          </p:cNvPr>
          <p:cNvPicPr>
            <a:picLocks noChangeAspect="1"/>
          </p:cNvPicPr>
          <p:nvPr/>
        </p:nvPicPr>
        <p:blipFill>
          <a:blip r:embed="rId3"/>
          <a:stretch>
            <a:fillRect/>
          </a:stretch>
        </p:blipFill>
        <p:spPr>
          <a:xfrm>
            <a:off x="60756" y="2995125"/>
            <a:ext cx="5989409" cy="1733171"/>
          </a:xfrm>
          <a:prstGeom prst="rect">
            <a:avLst/>
          </a:prstGeom>
        </p:spPr>
      </p:pic>
      <p:pic>
        <p:nvPicPr>
          <p:cNvPr id="6" name="Picture 5">
            <a:extLst>
              <a:ext uri="{FF2B5EF4-FFF2-40B4-BE49-F238E27FC236}">
                <a16:creationId xmlns:a16="http://schemas.microsoft.com/office/drawing/2014/main" id="{4090D9F7-4BB3-6AC6-2DE4-CC0EBC077089}"/>
              </a:ext>
            </a:extLst>
          </p:cNvPr>
          <p:cNvPicPr>
            <a:picLocks noChangeAspect="1"/>
          </p:cNvPicPr>
          <p:nvPr/>
        </p:nvPicPr>
        <p:blipFill>
          <a:blip r:embed="rId4"/>
          <a:stretch>
            <a:fillRect/>
          </a:stretch>
        </p:blipFill>
        <p:spPr>
          <a:xfrm>
            <a:off x="138011" y="1837071"/>
            <a:ext cx="5912154" cy="1054154"/>
          </a:xfrm>
          <a:prstGeom prst="rect">
            <a:avLst/>
          </a:prstGeom>
        </p:spPr>
      </p:pic>
      <p:pic>
        <p:nvPicPr>
          <p:cNvPr id="8" name="Picture 7">
            <a:extLst>
              <a:ext uri="{FF2B5EF4-FFF2-40B4-BE49-F238E27FC236}">
                <a16:creationId xmlns:a16="http://schemas.microsoft.com/office/drawing/2014/main" id="{16590F02-58F4-9680-110A-4F6A6BA42828}"/>
              </a:ext>
            </a:extLst>
          </p:cNvPr>
          <p:cNvPicPr>
            <a:picLocks noChangeAspect="1"/>
          </p:cNvPicPr>
          <p:nvPr/>
        </p:nvPicPr>
        <p:blipFill>
          <a:blip r:embed="rId5"/>
          <a:stretch>
            <a:fillRect/>
          </a:stretch>
        </p:blipFill>
        <p:spPr>
          <a:xfrm>
            <a:off x="89770" y="4953937"/>
            <a:ext cx="6303052" cy="1484337"/>
          </a:xfrm>
          <a:prstGeom prst="rect">
            <a:avLst/>
          </a:prstGeom>
        </p:spPr>
      </p:pic>
      <p:sp>
        <p:nvSpPr>
          <p:cNvPr id="10" name="TextBox 9">
            <a:extLst>
              <a:ext uri="{FF2B5EF4-FFF2-40B4-BE49-F238E27FC236}">
                <a16:creationId xmlns:a16="http://schemas.microsoft.com/office/drawing/2014/main" id="{C52DF4AC-8C1B-3533-F0F1-F9EA7492EBB7}"/>
              </a:ext>
            </a:extLst>
          </p:cNvPr>
          <p:cNvSpPr txBox="1"/>
          <p:nvPr/>
        </p:nvSpPr>
        <p:spPr>
          <a:xfrm>
            <a:off x="6970426" y="2769484"/>
            <a:ext cx="4856813" cy="3785652"/>
          </a:xfrm>
          <a:prstGeom prst="rect">
            <a:avLst/>
          </a:prstGeom>
          <a:noFill/>
        </p:spPr>
        <p:txBody>
          <a:bodyPr wrap="square" rtlCol="0">
            <a:spAutoFit/>
          </a:bodyPr>
          <a:lstStyle/>
          <a:p>
            <a:r>
              <a:rPr lang="en-GB" sz="2400" b="1" dirty="0">
                <a:latin typeface="Comic Sans MS" panose="030F0702030302020204" pitchFamily="66" charset="0"/>
              </a:rPr>
              <a:t>At Hardwick Primary school we do not allow bullying and have anti bullying policies in place. Throughout the year children are taught about the high expectations of behaviour we expect at our school. They are also taught what to do if someone is doing something they do not like.</a:t>
            </a:r>
          </a:p>
        </p:txBody>
      </p:sp>
    </p:spTree>
    <p:extLst>
      <p:ext uri="{BB962C8B-B14F-4D97-AF65-F5344CB8AC3E}">
        <p14:creationId xmlns:p14="http://schemas.microsoft.com/office/powerpoint/2010/main" val="12224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C3580-3FB4-B17E-F7A2-7FAFF9BFCB34}"/>
              </a:ext>
            </a:extLst>
          </p:cNvPr>
          <p:cNvPicPr>
            <a:picLocks noChangeAspect="1"/>
          </p:cNvPicPr>
          <p:nvPr/>
        </p:nvPicPr>
        <p:blipFill>
          <a:blip r:embed="rId2"/>
          <a:stretch>
            <a:fillRect/>
          </a:stretch>
        </p:blipFill>
        <p:spPr>
          <a:xfrm>
            <a:off x="455676" y="523575"/>
            <a:ext cx="2616334" cy="5600988"/>
          </a:xfrm>
          <a:prstGeom prst="rect">
            <a:avLst/>
          </a:prstGeom>
        </p:spPr>
      </p:pic>
      <p:cxnSp>
        <p:nvCxnSpPr>
          <p:cNvPr id="5" name="Straight Arrow Connector 4">
            <a:extLst>
              <a:ext uri="{FF2B5EF4-FFF2-40B4-BE49-F238E27FC236}">
                <a16:creationId xmlns:a16="http://schemas.microsoft.com/office/drawing/2014/main" id="{E6662F43-5957-6716-532B-67AAB59F3618}"/>
              </a:ext>
            </a:extLst>
          </p:cNvPr>
          <p:cNvCxnSpPr/>
          <p:nvPr/>
        </p:nvCxnSpPr>
        <p:spPr>
          <a:xfrm flipV="1">
            <a:off x="1199213" y="2660754"/>
            <a:ext cx="3013023" cy="3372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8D52B41-0106-DDF5-1724-FFAE38CBCDC7}"/>
              </a:ext>
            </a:extLst>
          </p:cNvPr>
          <p:cNvPicPr>
            <a:picLocks noChangeAspect="1"/>
          </p:cNvPicPr>
          <p:nvPr/>
        </p:nvPicPr>
        <p:blipFill>
          <a:blip r:embed="rId3"/>
          <a:stretch>
            <a:fillRect/>
          </a:stretch>
        </p:blipFill>
        <p:spPr>
          <a:xfrm>
            <a:off x="4758965" y="123567"/>
            <a:ext cx="5600750" cy="6579974"/>
          </a:xfrm>
          <a:prstGeom prst="rect">
            <a:avLst/>
          </a:prstGeom>
        </p:spPr>
      </p:pic>
    </p:spTree>
    <p:extLst>
      <p:ext uri="{BB962C8B-B14F-4D97-AF65-F5344CB8AC3E}">
        <p14:creationId xmlns:p14="http://schemas.microsoft.com/office/powerpoint/2010/main" val="35077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12BB96B-039E-4087-F2E3-F5ED80690A20}"/>
              </a:ext>
            </a:extLst>
          </p:cNvPr>
          <p:cNvSpPr txBox="1">
            <a:spLocks/>
          </p:cNvSpPr>
          <p:nvPr/>
        </p:nvSpPr>
        <p:spPr>
          <a:xfrm>
            <a:off x="3857063" y="362662"/>
            <a:ext cx="4477873" cy="63674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11200" b="1" dirty="0">
                <a:solidFill>
                  <a:srgbClr val="201F1E"/>
                </a:solidFill>
                <a:latin typeface="XCCW Joined 10a" panose="03050602040000000000" pitchFamily="66" charset="0"/>
              </a:rPr>
              <a:t>PE days</a:t>
            </a:r>
          </a:p>
          <a:p>
            <a:pPr marL="457200"/>
            <a:endParaRPr lang="en-GB" b="1" dirty="0">
              <a:solidFill>
                <a:srgbClr val="201F1E"/>
              </a:solidFill>
              <a:latin typeface="XCCW Joined 10a" panose="03050602040000000000" pitchFamily="66" charset="0"/>
            </a:endParaRPr>
          </a:p>
          <a:p>
            <a:pPr marL="457200"/>
            <a:endParaRPr lang="en-GB" b="1" dirty="0">
              <a:solidFill>
                <a:srgbClr val="201F1E"/>
              </a:solidFill>
              <a:latin typeface="XCCW Joined 10a" panose="03050602040000000000" pitchFamily="66" charset="0"/>
            </a:endParaRPr>
          </a:p>
          <a:p>
            <a:pPr marL="457200"/>
            <a:r>
              <a:rPr lang="en-GB" sz="1800" dirty="0">
                <a:solidFill>
                  <a:srgbClr val="201F1E"/>
                </a:solidFill>
                <a:latin typeface="Calibri" panose="020F0502020204030204" pitchFamily="34" charset="0"/>
              </a:rPr>
              <a:t> </a:t>
            </a:r>
          </a:p>
          <a:p>
            <a:endParaRPr lang="en-GB" dirty="0"/>
          </a:p>
        </p:txBody>
      </p:sp>
      <p:pic>
        <p:nvPicPr>
          <p:cNvPr id="1026" name="Picture 2" descr="Tracksuits Clipart Vector PNG , SVG, EPS, PSD, AI">
            <a:extLst>
              <a:ext uri="{FF2B5EF4-FFF2-40B4-BE49-F238E27FC236}">
                <a16:creationId xmlns:a16="http://schemas.microsoft.com/office/drawing/2014/main" id="{6635FB8A-54FF-F2C4-BEE8-1485833413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6040" y="1356653"/>
            <a:ext cx="3951516" cy="3951516"/>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080EC4DF-545B-6CC0-76D1-0314A18DCCDA}"/>
              </a:ext>
            </a:extLst>
          </p:cNvPr>
          <p:cNvSpPr txBox="1">
            <a:spLocks/>
          </p:cNvSpPr>
          <p:nvPr/>
        </p:nvSpPr>
        <p:spPr>
          <a:xfrm>
            <a:off x="925937" y="999411"/>
            <a:ext cx="5232693" cy="63674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70000"/>
              </a:lnSpc>
              <a:buNone/>
            </a:pPr>
            <a:r>
              <a:rPr lang="en-GB" sz="11200" b="1" dirty="0">
                <a:solidFill>
                  <a:srgbClr val="201F1E"/>
                </a:solidFill>
                <a:latin typeface="XCCW Joined 10a" panose="03050602040000000000" pitchFamily="66" charset="0"/>
              </a:rPr>
              <a:t>Mondays and</a:t>
            </a:r>
          </a:p>
          <a:p>
            <a:pPr indent="0">
              <a:lnSpc>
                <a:spcPct val="170000"/>
              </a:lnSpc>
              <a:buNone/>
            </a:pPr>
            <a:r>
              <a:rPr lang="en-GB" sz="11200" b="1" dirty="0">
                <a:solidFill>
                  <a:srgbClr val="201F1E"/>
                </a:solidFill>
                <a:latin typeface="XCCW Joined 10a" panose="03050602040000000000" pitchFamily="66" charset="0"/>
              </a:rPr>
              <a:t>Wednesdays</a:t>
            </a:r>
          </a:p>
          <a:p>
            <a:pPr indent="0">
              <a:buNone/>
            </a:pPr>
            <a:endParaRPr lang="en-GB" sz="11200" b="1" dirty="0">
              <a:solidFill>
                <a:srgbClr val="201F1E"/>
              </a:solidFill>
              <a:latin typeface="XCCW Joined 10a" panose="03050602040000000000" pitchFamily="66" charset="0"/>
            </a:endParaRPr>
          </a:p>
          <a:p>
            <a:pPr marL="457200"/>
            <a:endParaRPr lang="en-GB" b="1" dirty="0">
              <a:solidFill>
                <a:srgbClr val="201F1E"/>
              </a:solidFill>
              <a:latin typeface="XCCW Joined 10a" panose="03050602040000000000" pitchFamily="66" charset="0"/>
            </a:endParaRPr>
          </a:p>
          <a:p>
            <a:pPr marL="457200"/>
            <a:endParaRPr lang="en-GB" b="1" dirty="0">
              <a:solidFill>
                <a:srgbClr val="201F1E"/>
              </a:solidFill>
              <a:latin typeface="XCCW Joined 10a" panose="03050602040000000000" pitchFamily="66" charset="0"/>
            </a:endParaRPr>
          </a:p>
          <a:p>
            <a:pPr marL="457200"/>
            <a:r>
              <a:rPr lang="en-GB" sz="1800" dirty="0">
                <a:solidFill>
                  <a:srgbClr val="201F1E"/>
                </a:solidFill>
                <a:latin typeface="Calibri" panose="020F0502020204030204" pitchFamily="34" charset="0"/>
              </a:rPr>
              <a:t> </a:t>
            </a:r>
          </a:p>
          <a:p>
            <a:endParaRPr lang="en-GB" dirty="0"/>
          </a:p>
        </p:txBody>
      </p:sp>
      <p:sp>
        <p:nvSpPr>
          <p:cNvPr id="2" name="TextBox 1">
            <a:extLst>
              <a:ext uri="{FF2B5EF4-FFF2-40B4-BE49-F238E27FC236}">
                <a16:creationId xmlns:a16="http://schemas.microsoft.com/office/drawing/2014/main" id="{46F7616E-4EAF-347A-22B4-2A9DFA486299}"/>
              </a:ext>
            </a:extLst>
          </p:cNvPr>
          <p:cNvSpPr txBox="1"/>
          <p:nvPr/>
        </p:nvSpPr>
        <p:spPr>
          <a:xfrm>
            <a:off x="832981" y="2924827"/>
            <a:ext cx="5486400"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a:t>Black shorts or joggers/ tracksuit trousers</a:t>
            </a:r>
          </a:p>
          <a:p>
            <a:pPr marL="285750" indent="-285750">
              <a:buFont typeface="Arial" panose="020B0604020202020204" pitchFamily="34" charset="0"/>
              <a:buChar char="•"/>
            </a:pPr>
            <a:r>
              <a:rPr lang="en-GB" sz="3200" dirty="0"/>
              <a:t>White t shirt</a:t>
            </a:r>
          </a:p>
          <a:p>
            <a:pPr marL="285750" indent="-285750">
              <a:buFont typeface="Arial" panose="020B0604020202020204" pitchFamily="34" charset="0"/>
              <a:buChar char="•"/>
            </a:pPr>
            <a:r>
              <a:rPr lang="en-GB" sz="3200" dirty="0"/>
              <a:t>Trainers</a:t>
            </a:r>
          </a:p>
          <a:p>
            <a:pPr marL="285750" indent="-285750">
              <a:buFont typeface="Arial" panose="020B0604020202020204" pitchFamily="34" charset="0"/>
              <a:buChar char="•"/>
            </a:pPr>
            <a:r>
              <a:rPr lang="en-GB" sz="3200" dirty="0"/>
              <a:t>Tracksuit jacket</a:t>
            </a:r>
          </a:p>
          <a:p>
            <a:pPr marL="285750" indent="-285750">
              <a:buFont typeface="Arial" panose="020B0604020202020204" pitchFamily="34" charset="0"/>
              <a:buChar char="•"/>
            </a:pPr>
            <a:r>
              <a:rPr lang="en-GB" sz="3200" dirty="0"/>
              <a:t>No ear rings or necklaces</a:t>
            </a:r>
          </a:p>
        </p:txBody>
      </p:sp>
    </p:spTree>
    <p:extLst>
      <p:ext uri="{BB962C8B-B14F-4D97-AF65-F5344CB8AC3E}">
        <p14:creationId xmlns:p14="http://schemas.microsoft.com/office/powerpoint/2010/main" val="99596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OMMUNITY and COMMUNICATION\Logos and Letterheads\School Logos\Header2.JPG">
            <a:extLst>
              <a:ext uri="{FF2B5EF4-FFF2-40B4-BE49-F238E27FC236}">
                <a16:creationId xmlns:a16="http://schemas.microsoft.com/office/drawing/2014/main" id="{0CF39ABA-EFD7-B8B2-80EA-F89757F6B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11" y="0"/>
            <a:ext cx="11067393" cy="2112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5C9F11-FEBF-2E75-6215-46B78429C371}"/>
              </a:ext>
            </a:extLst>
          </p:cNvPr>
          <p:cNvSpPr txBox="1"/>
          <p:nvPr/>
        </p:nvSpPr>
        <p:spPr>
          <a:xfrm>
            <a:off x="451022" y="2310714"/>
            <a:ext cx="11232292" cy="4708981"/>
          </a:xfrm>
          <a:prstGeom prst="rect">
            <a:avLst/>
          </a:prstGeom>
          <a:noFill/>
        </p:spPr>
        <p:txBody>
          <a:bodyPr wrap="square" rtlCol="0">
            <a:spAutoFit/>
          </a:bodyPr>
          <a:lstStyle/>
          <a:p>
            <a:pPr algn="ctr"/>
            <a:r>
              <a:rPr lang="en-GB" sz="4400" b="1" dirty="0">
                <a:latin typeface="Comic Sans MS" panose="030F0702030302020204" pitchFamily="66" charset="0"/>
              </a:rPr>
              <a:t>Attendance</a:t>
            </a:r>
          </a:p>
          <a:p>
            <a:pPr algn="ctr"/>
            <a:endParaRPr lang="en-GB" sz="3200" dirty="0">
              <a:latin typeface="Comic Sans MS" panose="030F0702030302020204" pitchFamily="66" charset="0"/>
            </a:endParaRPr>
          </a:p>
          <a:p>
            <a:pPr marL="457200" indent="-457200" algn="ctr">
              <a:buFont typeface="Arial" panose="020B0604020202020204" pitchFamily="34" charset="0"/>
              <a:buChar char="•"/>
            </a:pPr>
            <a:r>
              <a:rPr lang="en-GB" sz="3200" dirty="0">
                <a:latin typeface="Comic Sans MS" panose="030F0702030302020204" pitchFamily="66" charset="0"/>
              </a:rPr>
              <a:t>We expect children to arrive every day for school.</a:t>
            </a:r>
          </a:p>
          <a:p>
            <a:pPr marL="457200" indent="-457200" algn="ctr">
              <a:buFont typeface="Arial" panose="020B0604020202020204" pitchFamily="34" charset="0"/>
              <a:buChar char="•"/>
            </a:pPr>
            <a:r>
              <a:rPr lang="en-GB" sz="3200" dirty="0">
                <a:latin typeface="Comic Sans MS" panose="030F0702030302020204" pitchFamily="66" charset="0"/>
              </a:rPr>
              <a:t>Gates open in the morning at 8.40 and close at 8.55.</a:t>
            </a:r>
          </a:p>
          <a:p>
            <a:pPr marL="457200" indent="-457200" algn="ctr">
              <a:buFont typeface="Arial" panose="020B0604020202020204" pitchFamily="34" charset="0"/>
              <a:buChar char="•"/>
            </a:pPr>
            <a:r>
              <a:rPr lang="en-GB" sz="3200" dirty="0">
                <a:latin typeface="Comic Sans MS" panose="030F0702030302020204" pitchFamily="66" charset="0"/>
              </a:rPr>
              <a:t>It is important that appointments are made out of school hours as much as possible.</a:t>
            </a:r>
          </a:p>
          <a:p>
            <a:pPr marL="457200" indent="-457200" algn="ctr">
              <a:buFont typeface="Arial" panose="020B0604020202020204" pitchFamily="34" charset="0"/>
              <a:buChar char="•"/>
            </a:pPr>
            <a:r>
              <a:rPr lang="en-GB" sz="3200" dirty="0">
                <a:latin typeface="Comic Sans MS" panose="030F0702030302020204" pitchFamily="66" charset="0"/>
              </a:rPr>
              <a:t>If children have low attendance this can greatly affect their learning and ability to become the best they could be.</a:t>
            </a:r>
          </a:p>
        </p:txBody>
      </p:sp>
    </p:spTree>
    <p:extLst>
      <p:ext uri="{BB962C8B-B14F-4D97-AF65-F5344CB8AC3E}">
        <p14:creationId xmlns:p14="http://schemas.microsoft.com/office/powerpoint/2010/main" val="353065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OMMUNITY and COMMUNICATION\Logos and Letterheads\School Logos\Header2.JPG">
            <a:extLst>
              <a:ext uri="{FF2B5EF4-FFF2-40B4-BE49-F238E27FC236}">
                <a16:creationId xmlns:a16="http://schemas.microsoft.com/office/drawing/2014/main" id="{0CF39ABA-EFD7-B8B2-80EA-F89757F6B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11" y="0"/>
            <a:ext cx="11067393" cy="2112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5C9F11-FEBF-2E75-6215-46B78429C371}"/>
              </a:ext>
            </a:extLst>
          </p:cNvPr>
          <p:cNvSpPr txBox="1"/>
          <p:nvPr/>
        </p:nvSpPr>
        <p:spPr>
          <a:xfrm>
            <a:off x="451022" y="2310714"/>
            <a:ext cx="11232292" cy="2246769"/>
          </a:xfrm>
          <a:prstGeom prst="rect">
            <a:avLst/>
          </a:prstGeom>
          <a:noFill/>
        </p:spPr>
        <p:txBody>
          <a:bodyPr wrap="square" rtlCol="0">
            <a:spAutoFit/>
          </a:bodyPr>
          <a:lstStyle/>
          <a:p>
            <a:pPr algn="ctr"/>
            <a:r>
              <a:rPr lang="en-GB" sz="4400" b="1" dirty="0">
                <a:latin typeface="Comic Sans MS" panose="030F0702030302020204" pitchFamily="66" charset="0"/>
              </a:rPr>
              <a:t>Attendance</a:t>
            </a:r>
          </a:p>
          <a:p>
            <a:pPr algn="ctr"/>
            <a:endParaRPr lang="en-GB" sz="3200" dirty="0">
              <a:latin typeface="Comic Sans MS" panose="030F0702030302020204" pitchFamily="66" charset="0"/>
            </a:endParaRPr>
          </a:p>
          <a:p>
            <a:pPr marL="457200" indent="-457200" algn="ctr">
              <a:buFont typeface="Arial" panose="020B0604020202020204" pitchFamily="34" charset="0"/>
              <a:buChar char="•"/>
            </a:pPr>
            <a:r>
              <a:rPr lang="en-GB" sz="3200" dirty="0">
                <a:latin typeface="Comic Sans MS" panose="030F0702030302020204" pitchFamily="66" charset="0"/>
              </a:rPr>
              <a:t>If your child is ill please phone school in the morning.</a:t>
            </a:r>
          </a:p>
          <a:p>
            <a:pPr marL="457200" indent="-457200" algn="ctr">
              <a:buFont typeface="Arial" panose="020B0604020202020204" pitchFamily="34" charset="0"/>
              <a:buChar char="•"/>
            </a:pPr>
            <a:endParaRPr lang="en-GB" sz="3200" dirty="0">
              <a:latin typeface="Comic Sans MS" panose="030F0702030302020204" pitchFamily="66" charset="0"/>
            </a:endParaRPr>
          </a:p>
        </p:txBody>
      </p:sp>
    </p:spTree>
    <p:extLst>
      <p:ext uri="{BB962C8B-B14F-4D97-AF65-F5344CB8AC3E}">
        <p14:creationId xmlns:p14="http://schemas.microsoft.com/office/powerpoint/2010/main" val="357857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OMMUNITY and COMMUNICATION\Logos and Letterheads\School Logos\Header2.JPG">
            <a:extLst>
              <a:ext uri="{FF2B5EF4-FFF2-40B4-BE49-F238E27FC236}">
                <a16:creationId xmlns:a16="http://schemas.microsoft.com/office/drawing/2014/main" id="{0CF39ABA-EFD7-B8B2-80EA-F89757F6B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11" y="0"/>
            <a:ext cx="11067393" cy="2112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5C9F11-FEBF-2E75-6215-46B78429C371}"/>
              </a:ext>
            </a:extLst>
          </p:cNvPr>
          <p:cNvSpPr txBox="1"/>
          <p:nvPr/>
        </p:nvSpPr>
        <p:spPr>
          <a:xfrm>
            <a:off x="451022" y="2310714"/>
            <a:ext cx="11232292" cy="3724096"/>
          </a:xfrm>
          <a:prstGeom prst="rect">
            <a:avLst/>
          </a:prstGeom>
          <a:noFill/>
        </p:spPr>
        <p:txBody>
          <a:bodyPr wrap="square" rtlCol="0">
            <a:spAutoFit/>
          </a:bodyPr>
          <a:lstStyle/>
          <a:p>
            <a:pPr algn="ctr"/>
            <a:r>
              <a:rPr lang="en-GB" sz="4400" b="1" dirty="0">
                <a:latin typeface="Comic Sans MS" panose="030F0702030302020204" pitchFamily="66" charset="0"/>
              </a:rPr>
              <a:t>Home Learning</a:t>
            </a:r>
          </a:p>
          <a:p>
            <a:pPr algn="ctr"/>
            <a:endParaRPr lang="en-GB" sz="3200" dirty="0">
              <a:latin typeface="Comic Sans MS" panose="030F0702030302020204" pitchFamily="66" charset="0"/>
            </a:endParaRPr>
          </a:p>
          <a:p>
            <a:pPr marL="457200" indent="-457200" algn="ctr">
              <a:buFont typeface="Arial" panose="020B0604020202020204" pitchFamily="34" charset="0"/>
              <a:buChar char="•"/>
            </a:pPr>
            <a:r>
              <a:rPr lang="en-GB" sz="3200" dirty="0">
                <a:latin typeface="Comic Sans MS" panose="030F0702030302020204" pitchFamily="66" charset="0"/>
              </a:rPr>
              <a:t>Homework is given out on a Friday</a:t>
            </a:r>
          </a:p>
          <a:p>
            <a:pPr marL="457200" indent="-457200" algn="ctr">
              <a:buFont typeface="Arial" panose="020B0604020202020204" pitchFamily="34" charset="0"/>
              <a:buChar char="•"/>
            </a:pPr>
            <a:r>
              <a:rPr lang="en-GB" sz="3200" dirty="0">
                <a:latin typeface="Comic Sans MS" panose="030F0702030302020204" pitchFamily="66" charset="0"/>
              </a:rPr>
              <a:t>It will include a piece of phonics and the maths that they have been covering that week.</a:t>
            </a:r>
          </a:p>
          <a:p>
            <a:pPr marL="457200" indent="-457200" algn="ctr">
              <a:buFont typeface="Arial" panose="020B0604020202020204" pitchFamily="34" charset="0"/>
              <a:buChar char="•"/>
            </a:pPr>
            <a:r>
              <a:rPr lang="en-GB" sz="3200" dirty="0">
                <a:latin typeface="Comic Sans MS" panose="030F0702030302020204" pitchFamily="66" charset="0"/>
              </a:rPr>
              <a:t>Please look through the work with your child.</a:t>
            </a:r>
          </a:p>
          <a:p>
            <a:pPr marL="457200" indent="-457200" algn="ctr">
              <a:buFont typeface="Arial" panose="020B0604020202020204" pitchFamily="34" charset="0"/>
              <a:buChar char="•"/>
            </a:pPr>
            <a:r>
              <a:rPr lang="en-GB" sz="3200" dirty="0">
                <a:latin typeface="Comic Sans MS" panose="030F0702030302020204" pitchFamily="66" charset="0"/>
              </a:rPr>
              <a:t>It then needs to be handed in on the Monday.</a:t>
            </a:r>
          </a:p>
        </p:txBody>
      </p:sp>
    </p:spTree>
    <p:extLst>
      <p:ext uri="{BB962C8B-B14F-4D97-AF65-F5344CB8AC3E}">
        <p14:creationId xmlns:p14="http://schemas.microsoft.com/office/powerpoint/2010/main" val="95480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Trips</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3600" b="1" dirty="0"/>
              <a:t>When a trip is organised you will receive notification through WEDUC and have to give permission through Parent Pay. Please do this as quickly as you can.</a:t>
            </a:r>
          </a:p>
          <a:p>
            <a:pPr marL="342900" indent="-342900" algn="l">
              <a:buFont typeface="Arial" panose="020B0604020202020204" pitchFamily="34" charset="0"/>
              <a:buChar char="•"/>
            </a:pPr>
            <a:r>
              <a:rPr lang="en-GB" sz="3600" b="1" dirty="0"/>
              <a:t>If you would like to help on a trip please speak to the class teacher so they can organise this if at all possible for you.</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9246-47B5-11F9-EE9C-F059996A67D3}"/>
              </a:ext>
            </a:extLst>
          </p:cNvPr>
          <p:cNvSpPr>
            <a:spLocks noGrp="1"/>
          </p:cNvSpPr>
          <p:nvPr>
            <p:ph type="ctrTitle"/>
          </p:nvPr>
        </p:nvSpPr>
        <p:spPr>
          <a:xfrm>
            <a:off x="1313793" y="1671340"/>
            <a:ext cx="9144000" cy="1311354"/>
          </a:xfrm>
        </p:spPr>
        <p:txBody>
          <a:bodyPr>
            <a:normAutofit/>
          </a:bodyPr>
          <a:lstStyle/>
          <a:p>
            <a:r>
              <a:rPr lang="en-GB" sz="6600" b="1" dirty="0"/>
              <a:t>Reading</a:t>
            </a:r>
          </a:p>
        </p:txBody>
      </p:sp>
      <p:sp>
        <p:nvSpPr>
          <p:cNvPr id="3" name="Subtitle 2">
            <a:extLst>
              <a:ext uri="{FF2B5EF4-FFF2-40B4-BE49-F238E27FC236}">
                <a16:creationId xmlns:a16="http://schemas.microsoft.com/office/drawing/2014/main" id="{04BF12E8-7A10-DAC0-FC42-AC421D064CD4}"/>
              </a:ext>
            </a:extLst>
          </p:cNvPr>
          <p:cNvSpPr>
            <a:spLocks noGrp="1"/>
          </p:cNvSpPr>
          <p:nvPr>
            <p:ph type="subTitle" idx="1"/>
          </p:nvPr>
        </p:nvSpPr>
        <p:spPr>
          <a:xfrm>
            <a:off x="951875" y="2890068"/>
            <a:ext cx="10288249" cy="2296592"/>
          </a:xfrm>
        </p:spPr>
        <p:txBody>
          <a:bodyPr>
            <a:noAutofit/>
          </a:bodyPr>
          <a:lstStyle/>
          <a:p>
            <a:pPr marL="342900" indent="-342900" algn="l">
              <a:buFont typeface="Arial" panose="020B0604020202020204" pitchFamily="34" charset="0"/>
              <a:buChar char="•"/>
            </a:pPr>
            <a:r>
              <a:rPr lang="en-GB" sz="2000" b="1" dirty="0"/>
              <a:t>We ask that you read at least 3 times a week with your child.</a:t>
            </a:r>
          </a:p>
          <a:p>
            <a:pPr marL="342900" indent="-342900" algn="l">
              <a:buFont typeface="Arial" panose="020B0604020202020204" pitchFamily="34" charset="0"/>
              <a:buChar char="•"/>
            </a:pPr>
            <a:r>
              <a:rPr lang="en-GB" sz="2000" b="1" dirty="0"/>
              <a:t>Please sign the reading diary.</a:t>
            </a:r>
          </a:p>
        </p:txBody>
      </p:sp>
      <p:pic>
        <p:nvPicPr>
          <p:cNvPr id="5" name="Picture 2" descr="T:\COMMUNITY and COMMUNICATION\Logos and Letterheads\School Logos\Header2.JPG">
            <a:extLst>
              <a:ext uri="{FF2B5EF4-FFF2-40B4-BE49-F238E27FC236}">
                <a16:creationId xmlns:a16="http://schemas.microsoft.com/office/drawing/2014/main" id="{DAE6C091-004D-AA92-C2BA-DC605658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14297"/>
            <a:ext cx="11067393" cy="2112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0953C3-0BAD-35F5-F541-B2CCA9761C14}"/>
              </a:ext>
            </a:extLst>
          </p:cNvPr>
          <p:cNvPicPr>
            <a:picLocks noChangeAspect="1"/>
          </p:cNvPicPr>
          <p:nvPr/>
        </p:nvPicPr>
        <p:blipFill>
          <a:blip r:embed="rId3"/>
          <a:stretch>
            <a:fillRect/>
          </a:stretch>
        </p:blipFill>
        <p:spPr>
          <a:xfrm>
            <a:off x="5413689" y="3281085"/>
            <a:ext cx="2696914" cy="3022628"/>
          </a:xfrm>
          <a:prstGeom prst="rect">
            <a:avLst/>
          </a:prstGeom>
        </p:spPr>
      </p:pic>
    </p:spTree>
    <p:extLst>
      <p:ext uri="{BB962C8B-B14F-4D97-AF65-F5344CB8AC3E}">
        <p14:creationId xmlns:p14="http://schemas.microsoft.com/office/powerpoint/2010/main" val="3215526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c0225a-89cb-4663-9abb-a7c8dd23678a">
      <Terms xmlns="http://schemas.microsoft.com/office/infopath/2007/PartnerControls"/>
    </lcf76f155ced4ddcb4097134ff3c332f>
    <TaxCatchAll xmlns="ef73bf67-129f-4d70-a56c-66f9068050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C1DE56036920418529608E9D78CC9D" ma:contentTypeVersion="17" ma:contentTypeDescription="Create a new document." ma:contentTypeScope="" ma:versionID="41f7c580945b92cc477c93a928e8a423">
  <xsd:schema xmlns:xsd="http://www.w3.org/2001/XMLSchema" xmlns:xs="http://www.w3.org/2001/XMLSchema" xmlns:p="http://schemas.microsoft.com/office/2006/metadata/properties" xmlns:ns2="efc0225a-89cb-4663-9abb-a7c8dd23678a" xmlns:ns3="ef73bf67-129f-4d70-a56c-66f906805033" targetNamespace="http://schemas.microsoft.com/office/2006/metadata/properties" ma:root="true" ma:fieldsID="000cf4f7df5abb08b6885835cc866aa2" ns2:_="" ns3:_="">
    <xsd:import namespace="efc0225a-89cb-4663-9abb-a7c8dd23678a"/>
    <xsd:import namespace="ef73bf67-129f-4d70-a56c-66f9068050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0225a-89cb-4663-9abb-a7c8dd236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dede57-465c-4846-ac19-a7844b6230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3bf67-129f-4d70-a56c-66f906805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c3bfce-4d24-4fb1-895b-e3c903ba21b7}" ma:internalName="TaxCatchAll" ma:showField="CatchAllData" ma:web="ef73bf67-129f-4d70-a56c-66f906805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433AA-829C-45CF-9631-1E62D77BE693}">
  <ds:schemaRefs>
    <ds:schemaRef ds:uri="http://schemas.microsoft.com/office/2006/metadata/properties"/>
    <ds:schemaRef ds:uri="http://schemas.microsoft.com/office/infopath/2007/PartnerControls"/>
    <ds:schemaRef ds:uri="efc0225a-89cb-4663-9abb-a7c8dd23678a"/>
    <ds:schemaRef ds:uri="ef73bf67-129f-4d70-a56c-66f906805033"/>
  </ds:schemaRefs>
</ds:datastoreItem>
</file>

<file path=customXml/itemProps2.xml><?xml version="1.0" encoding="utf-8"?>
<ds:datastoreItem xmlns:ds="http://schemas.openxmlformats.org/officeDocument/2006/customXml" ds:itemID="{B316AED7-4FD5-465A-84E0-8CB5B23181EB}">
  <ds:schemaRefs>
    <ds:schemaRef ds:uri="http://schemas.microsoft.com/sharepoint/v3/contenttype/forms"/>
  </ds:schemaRefs>
</ds:datastoreItem>
</file>

<file path=customXml/itemProps3.xml><?xml version="1.0" encoding="utf-8"?>
<ds:datastoreItem xmlns:ds="http://schemas.openxmlformats.org/officeDocument/2006/customXml" ds:itemID="{09640A08-5271-4F0B-B0F7-5B4906299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0225a-89cb-4663-9abb-a7c8dd23678a"/>
    <ds:schemaRef ds:uri="ef73bf67-129f-4d70-a56c-66f906805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6741</TotalTime>
  <Words>1006</Words>
  <Application>Microsoft Office PowerPoint</Application>
  <PresentationFormat>Widescreen</PresentationFormat>
  <Paragraphs>127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XCCW Joined 10a</vt:lpstr>
      <vt:lpstr>Office Theme</vt:lpstr>
      <vt:lpstr>Year 2</vt:lpstr>
      <vt:lpstr>Website -hardwickprimaryschoolderby.co.uk</vt:lpstr>
      <vt:lpstr>PowerPoint Presentation</vt:lpstr>
      <vt:lpstr>PowerPoint Presentation</vt:lpstr>
      <vt:lpstr>PowerPoint Presentation</vt:lpstr>
      <vt:lpstr>PowerPoint Presentation</vt:lpstr>
      <vt:lpstr>PowerPoint Presentation</vt:lpstr>
      <vt:lpstr>Trips</vt:lpstr>
      <vt:lpstr>Reading</vt:lpstr>
      <vt:lpstr>Maths</vt:lpstr>
      <vt:lpstr>English</vt:lpstr>
      <vt:lpstr>English - handwriting</vt:lpstr>
      <vt:lpstr>Topics</vt:lpstr>
      <vt:lpstr>Street Detectives</vt:lpstr>
      <vt:lpstr>Fire of London</vt:lpstr>
      <vt:lpstr>Humans</vt:lpstr>
      <vt:lpstr>Baddies, towers and tunnels</vt:lpstr>
      <vt:lpstr>Scented Garden</vt:lpstr>
      <vt:lpstr>Land Ahoy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Nicholson</dc:creator>
  <cp:lastModifiedBy>Gemma Freeman</cp:lastModifiedBy>
  <cp:revision>10</cp:revision>
  <dcterms:created xsi:type="dcterms:W3CDTF">2022-09-28T14:33:06Z</dcterms:created>
  <dcterms:modified xsi:type="dcterms:W3CDTF">2023-10-02T21:25:06Z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0x0101003CC1DE56036920418529608E9D78CC9D</vt:lpwstr>
  </property>
  <property fmtid="{D5CDD505-2E9C-101B-9397-08002B2CF9AE}" pid="3" name="MediaServiceImageTags">
    <vt:lpwstr/>
  </property>
</Properties>
</file>