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0" r:id="rId7"/>
    <p:sldId id="281" r:id="rId8"/>
    <p:sldId id="272" r:id="rId9"/>
    <p:sldId id="262" r:id="rId10"/>
    <p:sldId id="266" r:id="rId11"/>
    <p:sldId id="286" r:id="rId12"/>
    <p:sldId id="263" r:id="rId13"/>
    <p:sldId id="265" r:id="rId14"/>
    <p:sldId id="273" r:id="rId15"/>
    <p:sldId id="274" r:id="rId16"/>
    <p:sldId id="276" r:id="rId17"/>
    <p:sldId id="275" r:id="rId18"/>
    <p:sldId id="278" r:id="rId19"/>
    <p:sldId id="279" r:id="rId20"/>
    <p:sldId id="280" r:id="rId21"/>
    <p:sldId id="256" r:id="rId22"/>
    <p:sldId id="282" r:id="rId23"/>
    <p:sldId id="283" r:id="rId24"/>
    <p:sldId id="284" r:id="rId25"/>
    <p:sldId id="259" r:id="rId26"/>
    <p:sldId id="285" r:id="rId27"/>
    <p:sldId id="277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A17AD-742A-4947-A79F-A19FD0FA7BC5}" v="12" dt="2025-09-22T14:53:21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Wynne-Jones" userId="39ce4a75-4101-4cbd-8c61-62d862af5311" providerId="ADAL" clId="{5F069564-9076-4E45-AAFD-E05C935672F8}"/>
    <pc:docChg chg="custSel addSld modSld">
      <pc:chgData name="Sarah Wynne-Jones" userId="39ce4a75-4101-4cbd-8c61-62d862af5311" providerId="ADAL" clId="{5F069564-9076-4E45-AAFD-E05C935672F8}" dt="2025-09-22T14:56:47.157" v="368" actId="20577"/>
      <pc:docMkLst>
        <pc:docMk/>
      </pc:docMkLst>
      <pc:sldChg chg="addSp delSp modSp mod">
        <pc:chgData name="Sarah Wynne-Jones" userId="39ce4a75-4101-4cbd-8c61-62d862af5311" providerId="ADAL" clId="{5F069564-9076-4E45-AAFD-E05C935672F8}" dt="2025-09-20T13:49:44.504" v="120" actId="27636"/>
        <pc:sldMkLst>
          <pc:docMk/>
          <pc:sldMk cId="1555482622" sldId="278"/>
        </pc:sldMkLst>
        <pc:spChg chg="mod">
          <ac:chgData name="Sarah Wynne-Jones" userId="39ce4a75-4101-4cbd-8c61-62d862af5311" providerId="ADAL" clId="{5F069564-9076-4E45-AAFD-E05C935672F8}" dt="2025-09-20T13:49:44.504" v="120" actId="27636"/>
          <ac:spMkLst>
            <pc:docMk/>
            <pc:sldMk cId="1555482622" sldId="278"/>
            <ac:spMk id="5" creationId="{11E5AD2C-3848-AD9C-7714-C477EEA8C314}"/>
          </ac:spMkLst>
        </pc:spChg>
        <pc:picChg chg="mod">
          <ac:chgData name="Sarah Wynne-Jones" userId="39ce4a75-4101-4cbd-8c61-62d862af5311" providerId="ADAL" clId="{5F069564-9076-4E45-AAFD-E05C935672F8}" dt="2025-09-20T13:48:10.336" v="5" actId="1076"/>
          <ac:picMkLst>
            <pc:docMk/>
            <pc:sldMk cId="1555482622" sldId="278"/>
            <ac:picMk id="2" creationId="{5AEB598B-26CF-9FFD-16E9-5D558974506B}"/>
          </ac:picMkLst>
        </pc:picChg>
      </pc:sldChg>
      <pc:sldChg chg="addSp delSp modSp new mod modClrScheme chgLayout">
        <pc:chgData name="Sarah Wynne-Jones" userId="39ce4a75-4101-4cbd-8c61-62d862af5311" providerId="ADAL" clId="{5F069564-9076-4E45-AAFD-E05C935672F8}" dt="2025-09-22T14:56:47.157" v="368" actId="20577"/>
        <pc:sldMkLst>
          <pc:docMk/>
          <pc:sldMk cId="3592741322" sldId="286"/>
        </pc:sldMkLst>
        <pc:spChg chg="del mod ord">
          <ac:chgData name="Sarah Wynne-Jones" userId="39ce4a75-4101-4cbd-8c61-62d862af5311" providerId="ADAL" clId="{5F069564-9076-4E45-AAFD-E05C935672F8}" dt="2025-09-22T14:52:55.264" v="154" actId="478"/>
          <ac:spMkLst>
            <pc:docMk/>
            <pc:sldMk cId="3592741322" sldId="286"/>
            <ac:spMk id="2" creationId="{4CC66F0C-7F60-BC6D-30B4-B656E97F7DA8}"/>
          </ac:spMkLst>
        </pc:spChg>
        <pc:spChg chg="del mod ord">
          <ac:chgData name="Sarah Wynne-Jones" userId="39ce4a75-4101-4cbd-8c61-62d862af5311" providerId="ADAL" clId="{5F069564-9076-4E45-AAFD-E05C935672F8}" dt="2025-09-22T14:51:48.488" v="152" actId="700"/>
          <ac:spMkLst>
            <pc:docMk/>
            <pc:sldMk cId="3592741322" sldId="286"/>
            <ac:spMk id="3" creationId="{DEEE74FE-7B02-E0E6-9C10-C6C88EEE3946}"/>
          </ac:spMkLst>
        </pc:spChg>
        <pc:spChg chg="add mod ord">
          <ac:chgData name="Sarah Wynne-Jones" userId="39ce4a75-4101-4cbd-8c61-62d862af5311" providerId="ADAL" clId="{5F069564-9076-4E45-AAFD-E05C935672F8}" dt="2025-09-22T14:56:47.157" v="368" actId="20577"/>
          <ac:spMkLst>
            <pc:docMk/>
            <pc:sldMk cId="3592741322" sldId="286"/>
            <ac:spMk id="4" creationId="{E11070A2-A6FC-3BE6-1F27-4C882E574B9D}"/>
          </ac:spMkLst>
        </pc:spChg>
        <pc:spChg chg="add del mod ord">
          <ac:chgData name="Sarah Wynne-Jones" userId="39ce4a75-4101-4cbd-8c61-62d862af5311" providerId="ADAL" clId="{5F069564-9076-4E45-AAFD-E05C935672F8}" dt="2025-09-22T14:53:04.504" v="173" actId="478"/>
          <ac:spMkLst>
            <pc:docMk/>
            <pc:sldMk cId="3592741322" sldId="286"/>
            <ac:spMk id="5" creationId="{DB1DDEF0-5121-6635-EBD6-6EA5F2D6AB44}"/>
          </ac:spMkLst>
        </pc:spChg>
        <pc:spChg chg="add mod">
          <ac:chgData name="Sarah Wynne-Jones" userId="39ce4a75-4101-4cbd-8c61-62d862af5311" providerId="ADAL" clId="{5F069564-9076-4E45-AAFD-E05C935672F8}" dt="2025-09-22T14:53:01.907" v="172" actId="20577"/>
          <ac:spMkLst>
            <pc:docMk/>
            <pc:sldMk cId="3592741322" sldId="286"/>
            <ac:spMk id="6" creationId="{E76DDA8E-A709-8BE3-8C0D-DB0448364007}"/>
          </ac:spMkLst>
        </pc:spChg>
        <pc:picChg chg="add del">
          <ac:chgData name="Sarah Wynne-Jones" userId="39ce4a75-4101-4cbd-8c61-62d862af5311" providerId="ADAL" clId="{5F069564-9076-4E45-AAFD-E05C935672F8}" dt="2025-09-22T14:52:55.264" v="154" actId="478"/>
          <ac:picMkLst>
            <pc:docMk/>
            <pc:sldMk cId="3592741322" sldId="286"/>
            <ac:picMk id="1026" creationId="{8916DA07-AAE5-BCA3-28AF-0B2DEF891AE9}"/>
          </ac:picMkLst>
        </pc:picChg>
        <pc:picChg chg="add mod">
          <ac:chgData name="Sarah Wynne-Jones" userId="39ce4a75-4101-4cbd-8c61-62d862af5311" providerId="ADAL" clId="{5F069564-9076-4E45-AAFD-E05C935672F8}" dt="2025-09-22T14:53:21.816" v="178" actId="1076"/>
          <ac:picMkLst>
            <pc:docMk/>
            <pc:sldMk cId="3592741322" sldId="286"/>
            <ac:picMk id="1028" creationId="{1EB92166-44AA-5602-060A-16D58E6602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EE26-CBCD-0CC0-2C7C-59B503D89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06810-EE4E-BA45-BC87-7065AF835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82BBF-67F8-5748-C796-94EDA827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6FA16-6718-A423-F907-D4AE993B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C432E-2F52-FBE1-EC0A-8F8BD0B0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7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4A63-7619-C8D2-3A71-A9A16142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302D7-4485-C2E3-5FAE-42EA2D614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67DE-30CA-5D3B-E66C-2B772E50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D376-086E-A505-3252-B8770CB0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98DF8-A971-7D14-BA8F-C0856A49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7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4C380-68ED-AA42-8E65-3ED33AF07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5782A-75A0-B39F-936D-A66750C40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CC79F-BB51-AC8B-85D4-0482C202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4CCF-9ADD-AC2E-8E6A-267C0563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E9C5-AC43-716E-A3DF-460D3F72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7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10BAB-BE15-B3AC-76FB-A3796F9DC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9EAD0-3FA1-73F8-36E5-2824F0ACF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6C2A7-9F55-9B2E-341B-B15C127C8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A859-712A-4D4D-B01C-752630841A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81107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02EA7-37B4-1351-1B82-0838E326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3CA7-51BA-F105-EE5A-39F98854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CBCE-D65D-53B8-408B-7CA126DC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65C99-35CA-8525-4580-6A8BE1D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5166-DADC-EFBC-6FAE-30498FBA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5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2374-610A-007F-9013-71A26F4F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77ADA-7101-A4A8-E40E-81E5C4652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74837-63B8-D6DF-38BF-74DE43CE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BCF51-BBF6-A78A-BBFB-8868335D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7CB5B-D055-5CD9-3470-B4A6F6BE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A5C2-65D5-E544-DA65-1A675C4A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26037-1475-76EE-7AA6-DD033BA2D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66581-14D1-0A34-4C91-51ADDF27A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C564E-20E8-D0E5-C326-B8E677F5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A3870-CA01-BB23-38FD-7716690D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4DC0-E7FF-79A2-94AC-E7859FE6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7E1-4C2C-B959-E4BB-2BD5A6E5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0CEC-43D4-30D7-C4B4-C81847AC0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0B70A-C59E-F426-4DCF-76386160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06892-015B-93CC-0CCA-DA3FCBE9C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B52BB-434C-C894-8B23-FE216E5EA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4A51C-D75C-D0D0-20C1-EA6B27C7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F3DBF-D94E-437B-0400-40FCE0C7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85E47-B853-534D-3D72-B60CDC97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4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3FC8-2E2F-D0A4-EAB1-87B1EC10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CE7A4-285D-17E1-6E81-0898FBC5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8C6F7-9412-738A-B7A9-465BC4E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5CD63-7C83-4499-DA12-4B7FA7C1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1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1EBC1-9E79-5660-2D04-D2BDD518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E04D3-81F3-9ED3-957D-32E2044D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FD64F-F986-1589-A46E-C367CEA4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62F0-DFEC-FC77-026D-BA522C0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5AFEA-3B52-3D9B-C77F-1C44BA71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4AB27-C3D9-619F-6328-02D712413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8951-7691-E95F-8A30-745571B5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ED7E3-717A-D329-7DF2-9D7BA37B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401B-7C20-3C30-40EB-461C8A0E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0B28-39E0-34F7-995A-9D20C0B5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CFF5F-B5E7-5319-E4F9-7EFFDF82D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9AFE-61D8-11FD-2D8A-54BC8B5C6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3539-194F-828F-EE95-EA6AC289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5CC6B-6F38-717C-A6FE-C86F77B4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E8DBB-FCAC-C1EC-E739-5E44B080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6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41B8D-ED52-0457-3456-F780611A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F94F3-0796-FE17-EAE9-EBDB14E2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10876-46D7-E4C8-F2FA-728F66629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7938-93CD-4165-99C1-243A26C5744C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B2CD-56D6-BBA6-25A4-8896D35B0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F463-6241-109B-FBAA-0213BFB27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02B9-5816-4B9D-BA3B-F61E98B39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3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COMMUNITY and COMMUNICATION\Logos and Letterheads\School Logos\Header2.JPG">
            <a:extLst>
              <a:ext uri="{FF2B5EF4-FFF2-40B4-BE49-F238E27FC236}">
                <a16:creationId xmlns:a16="http://schemas.microsoft.com/office/drawing/2014/main" id="{BCA72B16-38D0-8EFB-9E57-FAFD8754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0" y="164986"/>
            <a:ext cx="9827046" cy="17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vedale Primary School: Year 1">
            <a:extLst>
              <a:ext uri="{FF2B5EF4-FFF2-40B4-BE49-F238E27FC236}">
                <a16:creationId xmlns:a16="http://schemas.microsoft.com/office/drawing/2014/main" id="{8C76E010-F749-E067-A1BB-FE489EFB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13" y="1911428"/>
            <a:ext cx="9435603" cy="50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1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350A8-0050-9040-21A2-F6448F9B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/>
              <a:t>Phonics Screening</a:t>
            </a:r>
          </a:p>
        </p:txBody>
      </p:sp>
      <p:sp>
        <p:nvSpPr>
          <p:cNvPr id="410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A1E6-9AD7-DA26-23EE-AEDF158E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200" dirty="0">
                <a:latin typeface="Sassoon Primary Std" panose="020B0503020103030203" pitchFamily="34" charset="0"/>
              </a:rPr>
              <a:t>In June, the children will complete a phonics screening. They will read 40 words- 20 real words and 20 alien word. </a:t>
            </a:r>
          </a:p>
          <a:p>
            <a:pPr marL="0" indent="0">
              <a:buNone/>
            </a:pPr>
            <a:r>
              <a:rPr lang="en-GB" sz="2200" dirty="0">
                <a:latin typeface="Sassoon Primary Std" panose="020B0503020103030203" pitchFamily="34" charset="0"/>
              </a:rPr>
              <a:t>We will be preparing the children for this through phonics lessons. </a:t>
            </a:r>
          </a:p>
          <a:p>
            <a:pPr marL="0" indent="0">
              <a:buNone/>
            </a:pPr>
            <a:endParaRPr lang="en-GB" sz="2200" dirty="0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Sassoon Primary Std" panose="020B0503020103030203" pitchFamily="34" charset="0"/>
              </a:rPr>
              <a:t>This will be week beginning 8</a:t>
            </a:r>
            <a:r>
              <a:rPr lang="en-GB" sz="2200" baseline="30000" dirty="0">
                <a:latin typeface="Sassoon Primary Std" panose="020B0503020103030203" pitchFamily="34" charset="0"/>
              </a:rPr>
              <a:t>th</a:t>
            </a:r>
            <a:r>
              <a:rPr lang="en-GB" sz="2200" dirty="0">
                <a:latin typeface="Sassoon Primary Std" panose="020B0503020103030203" pitchFamily="34" charset="0"/>
              </a:rPr>
              <a:t> June</a:t>
            </a:r>
          </a:p>
        </p:txBody>
      </p:sp>
      <p:pic>
        <p:nvPicPr>
          <p:cNvPr id="4098" name="Picture 2" descr="Year 1 Phonics Screening - St Joseph's Catholic Primary School">
            <a:extLst>
              <a:ext uri="{FF2B5EF4-FFF2-40B4-BE49-F238E27FC236}">
                <a16:creationId xmlns:a16="http://schemas.microsoft.com/office/drawing/2014/main" id="{AC21F7F5-FFFD-31E4-A8A5-B0F65926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0827"/>
            <a:ext cx="6903720" cy="48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4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75B9-552C-D5B1-4DAC-13AF41DE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of the 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7A3AE-D9CE-9939-8362-194013C226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Come to the doors for Year 1. </a:t>
            </a:r>
          </a:p>
          <a:p>
            <a:r>
              <a:rPr lang="en-GB"/>
              <a:t>Tell an adult your child’s name and then they will call your child.</a:t>
            </a:r>
          </a:p>
          <a:p>
            <a:r>
              <a:rPr lang="en-GB"/>
              <a:t>Please ensure your child is with you before you walk away. </a:t>
            </a:r>
          </a:p>
          <a:p>
            <a:r>
              <a:rPr lang="en-GB"/>
              <a:t>If someone is picking your child up, please call school and they will let us know.</a:t>
            </a:r>
          </a:p>
          <a:p>
            <a:r>
              <a:rPr lang="en-GB"/>
              <a:t>It must be someone OVER 18 who picks your child up. </a:t>
            </a:r>
          </a:p>
        </p:txBody>
      </p:sp>
      <p:pic>
        <p:nvPicPr>
          <p:cNvPr id="2050" name="Picture 2" descr="One school, two homes: How to co-parent when your child starts school - BBC  Bitesize">
            <a:extLst>
              <a:ext uri="{FF2B5EF4-FFF2-40B4-BE49-F238E27FC236}">
                <a16:creationId xmlns:a16="http://schemas.microsoft.com/office/drawing/2014/main" id="{CFF51DB7-3FF1-FC41-C1C3-F7D9D854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127568"/>
            <a:ext cx="5700323" cy="320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7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75B9-552C-D5B1-4DAC-13AF41DE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7A3AE-D9CE-9939-8362-194013C226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We have some fantastic trips planned in Year 1</a:t>
            </a:r>
          </a:p>
          <a:p>
            <a:pPr marL="0" indent="0">
              <a:buNone/>
            </a:pPr>
            <a:r>
              <a:rPr lang="en-GB"/>
              <a:t>  </a:t>
            </a:r>
          </a:p>
          <a:p>
            <a:pPr marL="0" indent="0">
              <a:buNone/>
            </a:pPr>
            <a:r>
              <a:rPr lang="en-GB"/>
              <a:t>                 BUT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They cannot happen without your help. IF you can come with us on a trip, please talk to your child’s teacher. </a:t>
            </a:r>
          </a:p>
        </p:txBody>
      </p:sp>
      <p:pic>
        <p:nvPicPr>
          <p:cNvPr id="3074" name="Picture 2" descr="The benefits of school trips for teachers">
            <a:extLst>
              <a:ext uri="{FF2B5EF4-FFF2-40B4-BE49-F238E27FC236}">
                <a16:creationId xmlns:a16="http://schemas.microsoft.com/office/drawing/2014/main" id="{0C25DB08-C07D-796E-BCB6-A8ED8F73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272583"/>
            <a:ext cx="5675416" cy="28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938E-847A-F5B9-5087-B8E5D630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your child has a problem…..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BFAC-FAD0-6A56-74D2-3122F7D4C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/>
              <a:t>They should go to an adult they trust. It can be a teacher or adult in Year 1. </a:t>
            </a:r>
          </a:p>
          <a:p>
            <a:endParaRPr lang="en-GB" sz="4000"/>
          </a:p>
          <a:p>
            <a:r>
              <a:rPr lang="en-GB" sz="4000"/>
              <a:t>Mrs Yates and Mrs Oliver work with us so the children can go them as well. </a:t>
            </a:r>
          </a:p>
        </p:txBody>
      </p:sp>
    </p:spTree>
    <p:extLst>
      <p:ext uri="{BB962C8B-B14F-4D97-AF65-F5344CB8AC3E}">
        <p14:creationId xmlns:p14="http://schemas.microsoft.com/office/powerpoint/2010/main" val="344198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938E-847A-F5B9-5087-B8E5D630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have a problem…..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BFAC-FAD0-6A56-74D2-3122F7D4C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Talk to your class teacher (Mrs Priestland or Miss Benham)</a:t>
            </a:r>
          </a:p>
          <a:p>
            <a:endParaRPr lang="en-GB" sz="4000" dirty="0"/>
          </a:p>
          <a:p>
            <a:r>
              <a:rPr lang="en-GB" sz="4000" dirty="0"/>
              <a:t>You can also talk to Mrs Freeman or Mrs Sandhu BUT you should first talk to your child’s teacher</a:t>
            </a:r>
          </a:p>
        </p:txBody>
      </p:sp>
    </p:spTree>
    <p:extLst>
      <p:ext uri="{BB962C8B-B14F-4D97-AF65-F5344CB8AC3E}">
        <p14:creationId xmlns:p14="http://schemas.microsoft.com/office/powerpoint/2010/main" val="195595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E5AD2C-3848-AD9C-7714-C477EEA8C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1053"/>
            <a:ext cx="5181600" cy="5775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school is going to be using Arbor to communicate with you from 22</a:t>
            </a:r>
            <a:r>
              <a:rPr lang="en-GB" baseline="30000" dirty="0"/>
              <a:t>nd</a:t>
            </a:r>
            <a:r>
              <a:rPr lang="en-GB" dirty="0"/>
              <a:t> September.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receive urgent updates and send messages, track attendance, view behaviour, view academic progress and reports and manage personal and medical information for you and your child.</a:t>
            </a:r>
          </a:p>
        </p:txBody>
      </p:sp>
      <p:pic>
        <p:nvPicPr>
          <p:cNvPr id="2" name="Picture 2" descr="Who is Arbor? - Arbor">
            <a:extLst>
              <a:ext uri="{FF2B5EF4-FFF2-40B4-BE49-F238E27FC236}">
                <a16:creationId xmlns:a16="http://schemas.microsoft.com/office/drawing/2014/main" id="{5AEB598B-26CF-9FFD-16E9-5D5589745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34522" r="16683" b="38897"/>
          <a:stretch>
            <a:fillRect/>
          </a:stretch>
        </p:blipFill>
        <p:spPr bwMode="auto">
          <a:xfrm>
            <a:off x="6172202" y="2386548"/>
            <a:ext cx="5847890" cy="20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8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1826-84A7-4786-AEC5-8AD091E4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Parent Pay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F6EAD-714B-8656-CAE0-D189D0C134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/>
              <a:t>All forms and payment for trips will be using ParentPay. 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/>
              <a:t>Please can you check you have a ParentPay account set up and please pay for trips ASAP. 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/>
          </a:p>
        </p:txBody>
      </p:sp>
      <p:pic>
        <p:nvPicPr>
          <p:cNvPr id="5122" name="Picture 2" descr="PROMOTING PARENTPAY TO PARENTS">
            <a:extLst>
              <a:ext uri="{FF2B5EF4-FFF2-40B4-BE49-F238E27FC236}">
                <a16:creationId xmlns:a16="http://schemas.microsoft.com/office/drawing/2014/main" id="{BC3CBF4D-C60A-B176-AC94-3A243440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03" y="1825625"/>
            <a:ext cx="5439748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5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0501-D836-4C05-8307-66B7A623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Change in details….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0A29A-DB81-B1CD-57C9-2C2BF60020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Any change in details such as phone numbers, home address or email address, please let school know. </a:t>
            </a:r>
          </a:p>
        </p:txBody>
      </p:sp>
      <p:pic>
        <p:nvPicPr>
          <p:cNvPr id="6146" name="Picture 2" descr="Change of address - East Yorkshire Shutters">
            <a:extLst>
              <a:ext uri="{FF2B5EF4-FFF2-40B4-BE49-F238E27FC236}">
                <a16:creationId xmlns:a16="http://schemas.microsoft.com/office/drawing/2014/main" id="{8AF5C10C-598D-CB66-D573-C13B2CCC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690688"/>
            <a:ext cx="5343418" cy="31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3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EDC05F2-EAF7-DEB0-EBCA-090D9C4BFE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8522" y="849312"/>
            <a:ext cx="8989996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/>
              <a:t>Raise Children  Attendance,</a:t>
            </a:r>
            <a:br>
              <a:rPr lang="en-GB"/>
            </a:br>
            <a:r>
              <a:rPr lang="en-GB"/>
              <a:t>-Raise their Chances!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BD2A5AD-918F-982E-47CA-33D726D7AB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551" y="3068637"/>
            <a:ext cx="6400800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What does </a:t>
            </a:r>
            <a:r>
              <a:rPr lang="en-GB" b="1">
                <a:solidFill>
                  <a:srgbClr val="00FF00"/>
                </a:solidFill>
              </a:rPr>
              <a:t>“</a:t>
            </a:r>
            <a:r>
              <a:rPr lang="en-GB" b="1" i="1">
                <a:solidFill>
                  <a:srgbClr val="00FF00"/>
                </a:solidFill>
              </a:rPr>
              <a:t>Good attendance</a:t>
            </a:r>
            <a:r>
              <a:rPr lang="en-GB" b="1">
                <a:solidFill>
                  <a:srgbClr val="00FF00"/>
                </a:solidFill>
              </a:rPr>
              <a:t>”</a:t>
            </a:r>
            <a:r>
              <a:rPr lang="en-GB"/>
              <a:t> mean?</a:t>
            </a:r>
          </a:p>
        </p:txBody>
      </p:sp>
      <p:pic>
        <p:nvPicPr>
          <p:cNvPr id="3076" name="Picture 5" descr="attendance">
            <a:extLst>
              <a:ext uri="{FF2B5EF4-FFF2-40B4-BE49-F238E27FC236}">
                <a16:creationId xmlns:a16="http://schemas.microsoft.com/office/drawing/2014/main" id="{08AF0E5E-1E64-BE12-4B9D-228C99CD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7"/>
          <a:stretch>
            <a:fillRect/>
          </a:stretch>
        </p:blipFill>
        <p:spPr bwMode="auto">
          <a:xfrm>
            <a:off x="4656139" y="3789363"/>
            <a:ext cx="3025775" cy="2722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">
            <a:extLst>
              <a:ext uri="{FF2B5EF4-FFF2-40B4-BE49-F238E27FC236}">
                <a16:creationId xmlns:a16="http://schemas.microsoft.com/office/drawing/2014/main" id="{453F6370-1EE6-BA02-7D37-0C929CD73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77" y="310196"/>
            <a:ext cx="13954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BB2A2429-C86F-7523-EADC-AF26FED7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670" y="381000"/>
            <a:ext cx="13954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5B666-FA30-91CF-351F-B80A6722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/>
              <a:t>Attendance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174A-B490-4BB2-3AFE-995F3EAD4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4000"/>
              <a:t>All children in school – everyday.</a:t>
            </a:r>
          </a:p>
          <a:p>
            <a:pPr>
              <a:defRPr/>
            </a:pPr>
            <a:r>
              <a:rPr lang="en-GB" sz="4000"/>
              <a:t>On time </a:t>
            </a:r>
          </a:p>
          <a:p>
            <a:pPr>
              <a:defRPr/>
            </a:pPr>
            <a:r>
              <a:rPr lang="en-GB" sz="4000"/>
              <a:t>No term time holiday </a:t>
            </a:r>
          </a:p>
          <a:p>
            <a:pPr>
              <a:defRPr/>
            </a:pPr>
            <a:endParaRPr lang="en-GB" sz="4000"/>
          </a:p>
          <a:p>
            <a:pPr>
              <a:defRPr/>
            </a:pPr>
            <a:endParaRPr lang="en-GB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3A360BE-9279-EDAE-F5D2-625C65EC03BD}"/>
              </a:ext>
            </a:extLst>
          </p:cNvPr>
          <p:cNvSpPr/>
          <p:nvPr/>
        </p:nvSpPr>
        <p:spPr>
          <a:xfrm>
            <a:off x="4338810" y="3804491"/>
            <a:ext cx="3514380" cy="30489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Year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2AABD2-71A3-06B7-3913-C301533ABE08}"/>
              </a:ext>
            </a:extLst>
          </p:cNvPr>
          <p:cNvSpPr/>
          <p:nvPr/>
        </p:nvSpPr>
        <p:spPr>
          <a:xfrm>
            <a:off x="0" y="1168707"/>
            <a:ext cx="3514380" cy="3196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1CM- Miss Benham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ADB9B9-2EDD-58B6-ECB5-F1F8E27B14EF}"/>
              </a:ext>
            </a:extLst>
          </p:cNvPr>
          <p:cNvSpPr/>
          <p:nvPr/>
        </p:nvSpPr>
        <p:spPr>
          <a:xfrm>
            <a:off x="8576630" y="991059"/>
            <a:ext cx="3514380" cy="3196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1CB- </a:t>
            </a:r>
          </a:p>
          <a:p>
            <a:pPr algn="ctr"/>
            <a:r>
              <a:rPr lang="en-GB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Mrs Priestland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C772E2-57B8-635B-0D7C-4227C225C13C}"/>
              </a:ext>
            </a:extLst>
          </p:cNvPr>
          <p:cNvCxnSpPr>
            <a:cxnSpLocks/>
          </p:cNvCxnSpPr>
          <p:nvPr/>
        </p:nvCxnSpPr>
        <p:spPr>
          <a:xfrm>
            <a:off x="3273847" y="3499692"/>
            <a:ext cx="1221035" cy="119257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9B39CC-6196-63FA-F8B9-0CA71B0F11EA}"/>
              </a:ext>
            </a:extLst>
          </p:cNvPr>
          <p:cNvCxnSpPr>
            <a:cxnSpLocks/>
          </p:cNvCxnSpPr>
          <p:nvPr/>
        </p:nvCxnSpPr>
        <p:spPr>
          <a:xfrm flipH="1">
            <a:off x="7720988" y="3733799"/>
            <a:ext cx="1340387" cy="110719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FD7C13-77D0-9020-8B88-BDBB8C3FA052}"/>
              </a:ext>
            </a:extLst>
          </p:cNvPr>
          <p:cNvSpPr/>
          <p:nvPr/>
        </p:nvSpPr>
        <p:spPr>
          <a:xfrm>
            <a:off x="4213950" y="0"/>
            <a:ext cx="3663110" cy="3196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Primary Std" panose="020B0503020103030203" pitchFamily="34" charset="0"/>
              </a:rPr>
              <a:t>Mrs Rowland, Miss Rhodes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5DA40D-3919-C8D2-AA1B-01F0FF33A401}"/>
              </a:ext>
            </a:extLst>
          </p:cNvPr>
          <p:cNvCxnSpPr>
            <a:cxnSpLocks/>
          </p:cNvCxnSpPr>
          <p:nvPr/>
        </p:nvCxnSpPr>
        <p:spPr>
          <a:xfrm>
            <a:off x="6096000" y="3196728"/>
            <a:ext cx="0" cy="6077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6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9DF75B26-0D92-908E-09B6-0BF970C21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sz="4000"/>
            </a:br>
            <a:r>
              <a:rPr lang="en-GB" sz="4800"/>
              <a:t>Research suggest:</a:t>
            </a:r>
            <a:br>
              <a:rPr lang="en-GB" sz="4000"/>
            </a:br>
            <a:endParaRPr lang="en-GB" sz="4000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4AD838BE-0209-C2E3-4784-0B87FC48E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484439"/>
            <a:ext cx="8229600" cy="4114800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GB"/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/>
              <a:t>The greater the attendance the greater the achievement.</a:t>
            </a:r>
          </a:p>
        </p:txBody>
      </p:sp>
      <p:pic>
        <p:nvPicPr>
          <p:cNvPr id="5124" name="Picture 5" descr="MCj03974820000[1]">
            <a:extLst>
              <a:ext uri="{FF2B5EF4-FFF2-40B4-BE49-F238E27FC236}">
                <a16:creationId xmlns:a16="http://schemas.microsoft.com/office/drawing/2014/main" id="{19392B75-0A97-3239-9F76-5602CF4D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084764"/>
            <a:ext cx="16097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MCj03981570000[1]">
            <a:extLst>
              <a:ext uri="{FF2B5EF4-FFF2-40B4-BE49-F238E27FC236}">
                <a16:creationId xmlns:a16="http://schemas.microsoft.com/office/drawing/2014/main" id="{5157E4F6-C805-A12C-78C5-4914DDE5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4437063"/>
            <a:ext cx="13620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MMj03034700000[1]">
            <a:extLst>
              <a:ext uri="{FF2B5EF4-FFF2-40B4-BE49-F238E27FC236}">
                <a16:creationId xmlns:a16="http://schemas.microsoft.com/office/drawing/2014/main" id="{9FE6537C-776D-6E8A-C4BD-A73063538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084763"/>
            <a:ext cx="16557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1" name="AutoShape 11">
            <a:extLst>
              <a:ext uri="{FF2B5EF4-FFF2-40B4-BE49-F238E27FC236}">
                <a16:creationId xmlns:a16="http://schemas.microsoft.com/office/drawing/2014/main" id="{6F0A9381-1CE4-ABE3-0508-8A536687BB82}"/>
              </a:ext>
            </a:extLst>
          </p:cNvPr>
          <p:cNvSpPr>
            <a:spLocks noChangeArrowheads="1"/>
          </p:cNvSpPr>
          <p:nvPr/>
        </p:nvSpPr>
        <p:spPr bwMode="auto">
          <a:xfrm rot="20184507">
            <a:off x="3286919" y="1743406"/>
            <a:ext cx="431800" cy="1300000"/>
          </a:xfrm>
          <a:prstGeom prst="downArrow">
            <a:avLst>
              <a:gd name="adj1" fmla="val 50000"/>
              <a:gd name="adj2" fmla="val 128309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28012" name="AutoShape 12">
            <a:extLst>
              <a:ext uri="{FF2B5EF4-FFF2-40B4-BE49-F238E27FC236}">
                <a16:creationId xmlns:a16="http://schemas.microsoft.com/office/drawing/2014/main" id="{B4A41B05-6001-3802-71A4-FE4F730B7D6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480550" y="4652963"/>
            <a:ext cx="431800" cy="2017712"/>
          </a:xfrm>
          <a:prstGeom prst="downArrow">
            <a:avLst>
              <a:gd name="adj1" fmla="val 50000"/>
              <a:gd name="adj2" fmla="val 11682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FF00"/>
              </a:solidFill>
            </a:endParaRPr>
          </a:p>
        </p:txBody>
      </p:sp>
      <p:pic>
        <p:nvPicPr>
          <p:cNvPr id="5129" name="Picture 1">
            <a:extLst>
              <a:ext uri="{FF2B5EF4-FFF2-40B4-BE49-F238E27FC236}">
                <a16:creationId xmlns:a16="http://schemas.microsoft.com/office/drawing/2014/main" id="{5C6C9E68-A031-98C1-F0D0-D1970636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6" y="344488"/>
            <a:ext cx="11715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80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8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 animBg="1"/>
      <p:bldP spid="1280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8F21-DA5C-C092-4338-035E0485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6" y="555625"/>
            <a:ext cx="4316413" cy="1377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700"/>
              <a:t>School timings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5233-4987-A910-9766-D3B57EBB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4" y="1606550"/>
            <a:ext cx="8447087" cy="1822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/>
              <a:t>Breakfast Club (free of charge) starts at 8am</a:t>
            </a:r>
          </a:p>
          <a:p>
            <a:pPr>
              <a:defRPr/>
            </a:pPr>
            <a:r>
              <a:rPr lang="en-GB"/>
              <a:t>School Gates open at 8:35am</a:t>
            </a:r>
          </a:p>
          <a:p>
            <a:pPr>
              <a:defRPr/>
            </a:pPr>
            <a:r>
              <a:rPr lang="en-GB"/>
              <a:t>School Gates close at 8:45am (please ensure your child is in school by this time) after this point, your child is late. </a:t>
            </a:r>
          </a:p>
          <a:p>
            <a:pPr>
              <a:defRPr/>
            </a:pPr>
            <a:r>
              <a:rPr lang="en-GB"/>
              <a:t>The register for the afternoon session will be taken at:</a:t>
            </a:r>
          </a:p>
          <a:p>
            <a:pPr>
              <a:defRPr/>
            </a:pPr>
            <a:r>
              <a:rPr lang="en-GB"/>
              <a:t>12.30pm closing at 12.35pm for Year 1	</a:t>
            </a:r>
          </a:p>
          <a:p>
            <a:pPr>
              <a:defRPr/>
            </a:pPr>
            <a:r>
              <a:rPr lang="en-GB"/>
              <a:t>Home time - 3:15pm</a:t>
            </a:r>
          </a:p>
          <a:p>
            <a:pPr>
              <a:defRPr/>
            </a:pPr>
            <a:r>
              <a:rPr lang="en-GB"/>
              <a:t>Gates close – 3:25</a:t>
            </a:r>
          </a:p>
          <a:p>
            <a:pPr marL="0" indent="0">
              <a:buNone/>
              <a:defRPr/>
            </a:pPr>
            <a:endParaRPr lang="en-GB" sz="2400">
              <a:solidFill>
                <a:schemeClr val="tx2"/>
              </a:solidFill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4EFE5A7C-8DA7-BA25-18C1-134EF8AC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260351"/>
            <a:ext cx="11715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D209D53-5AF9-6C02-542D-B09320776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7138988" cy="168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sz="4000"/>
            </a:br>
            <a:r>
              <a:rPr lang="en-GB" sz="4000"/>
              <a:t>Persistent Absentee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3F93374D-C305-96D2-2BD1-D55ACBA176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1773238"/>
            <a:ext cx="8002587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sz="4400" b="1">
                <a:solidFill>
                  <a:schemeClr val="hlink"/>
                </a:solidFill>
              </a:rPr>
              <a:t>90%</a:t>
            </a:r>
            <a:r>
              <a:rPr lang="en-GB"/>
              <a:t> attendance </a:t>
            </a:r>
            <a:r>
              <a:rPr lang="en-GB" b="1">
                <a:solidFill>
                  <a:srgbClr val="FF3300"/>
                </a:solidFill>
              </a:rPr>
              <a:t>=</a:t>
            </a:r>
            <a:r>
              <a:rPr lang="en-GB"/>
              <a:t> </a:t>
            </a:r>
            <a:r>
              <a:rPr lang="en-GB" sz="4400" b="1">
                <a:solidFill>
                  <a:schemeClr val="hlink"/>
                </a:solidFill>
              </a:rPr>
              <a:t>½ day missed</a:t>
            </a:r>
            <a:r>
              <a:rPr lang="en-GB"/>
              <a:t> every week!!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/>
              <a:t> </a:t>
            </a:r>
          </a:p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endParaRPr lang="en-GB"/>
          </a:p>
          <a:p>
            <a:pPr eaLnBrk="1" hangingPunct="1">
              <a:defRPr/>
            </a:pPr>
            <a:endParaRPr lang="en-GB"/>
          </a:p>
        </p:txBody>
      </p:sp>
      <p:pic>
        <p:nvPicPr>
          <p:cNvPr id="7172" name="Picture 4" descr="attendance">
            <a:extLst>
              <a:ext uri="{FF2B5EF4-FFF2-40B4-BE49-F238E27FC236}">
                <a16:creationId xmlns:a16="http://schemas.microsoft.com/office/drawing/2014/main" id="{09B4C2E9-6C58-582A-6DA9-D94315B7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7"/>
          <a:stretch>
            <a:fillRect/>
          </a:stretch>
        </p:blipFill>
        <p:spPr bwMode="auto">
          <a:xfrm>
            <a:off x="1992314" y="3933826"/>
            <a:ext cx="3025775" cy="2722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5027" name="Group 99">
            <a:extLst>
              <a:ext uri="{FF2B5EF4-FFF2-40B4-BE49-F238E27FC236}">
                <a16:creationId xmlns:a16="http://schemas.microsoft.com/office/drawing/2014/main" id="{7823F59F-3CA7-5B15-C9F6-52AA09C994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159375" y="4076701"/>
          <a:ext cx="5113338" cy="1584325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8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Mon</a:t>
                      </a: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Tue</a:t>
                      </a: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Wed</a:t>
                      </a: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Thur</a:t>
                      </a: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Fri</a:t>
                      </a: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chemeClr val="accent1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?</a:t>
                      </a:r>
                      <a:endParaRPr kumimoji="0" lang="en-GB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rgbClr val="FFFFFF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chemeClr val="accent1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92" name="Rectangle 90">
            <a:extLst>
              <a:ext uri="{FF2B5EF4-FFF2-40B4-BE49-F238E27FC236}">
                <a16:creationId xmlns:a16="http://schemas.microsoft.com/office/drawing/2014/main" id="{026E699D-2A5F-BF7F-810F-4A73E1F89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6021389"/>
            <a:ext cx="3709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Absent half a day every week</a:t>
            </a:r>
          </a:p>
        </p:txBody>
      </p:sp>
      <p:sp>
        <p:nvSpPr>
          <p:cNvPr id="7193" name="AutoShape 92">
            <a:extLst>
              <a:ext uri="{FF2B5EF4-FFF2-40B4-BE49-F238E27FC236}">
                <a16:creationId xmlns:a16="http://schemas.microsoft.com/office/drawing/2014/main" id="{33CB01EF-1F0F-A89A-F5D2-4766841B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5373689"/>
            <a:ext cx="144463" cy="719137"/>
          </a:xfrm>
          <a:prstGeom prst="upArrow">
            <a:avLst>
              <a:gd name="adj1" fmla="val 50000"/>
              <a:gd name="adj2" fmla="val 1244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194" name="Picture 1">
            <a:extLst>
              <a:ext uri="{FF2B5EF4-FFF2-40B4-BE49-F238E27FC236}">
                <a16:creationId xmlns:a16="http://schemas.microsoft.com/office/drawing/2014/main" id="{B1FB3154-0FCC-6122-42BF-670EF898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282576"/>
            <a:ext cx="13954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32145EC1-FD5E-4691-C14F-199237DA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706689"/>
            <a:ext cx="1397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>
            <a:extLst>
              <a:ext uri="{FF2B5EF4-FFF2-40B4-BE49-F238E27FC236}">
                <a16:creationId xmlns:a16="http://schemas.microsoft.com/office/drawing/2014/main" id="{1E58AE30-9637-CC76-31FB-D808E2A9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706689"/>
            <a:ext cx="1397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160BD-3345-06F8-2418-0C60D6C9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8197" name="Content Placeholder 4">
            <a:extLst>
              <a:ext uri="{FF2B5EF4-FFF2-40B4-BE49-F238E27FC236}">
                <a16:creationId xmlns:a16="http://schemas.microsoft.com/office/drawing/2014/main" id="{41CF3A56-E3EA-C295-05AC-732FFEE243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692150"/>
            <a:ext cx="7688263" cy="5784850"/>
          </a:xfrm>
        </p:spPr>
      </p:pic>
      <p:pic>
        <p:nvPicPr>
          <p:cNvPr id="8198" name="Picture 1">
            <a:extLst>
              <a:ext uri="{FF2B5EF4-FFF2-40B4-BE49-F238E27FC236}">
                <a16:creationId xmlns:a16="http://schemas.microsoft.com/office/drawing/2014/main" id="{93AB2163-9EE4-0976-D9C6-C92CBD98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036" y="205975"/>
            <a:ext cx="12239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B20E-4339-482A-9DB3-3431F5CB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GB" sz="4000"/>
            </a:br>
            <a:r>
              <a:rPr lang="en-GB" sz="4000"/>
              <a:t>School / Parent / Carer partnership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BD83-4BB1-F85E-D08A-753FDFA8A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/>
              <a:t>Please talk </a:t>
            </a:r>
            <a:r>
              <a:rPr lang="en-GB"/>
              <a:t>to us if you have any concerns.</a:t>
            </a:r>
          </a:p>
          <a:p>
            <a:pPr>
              <a:defRPr/>
            </a:pPr>
            <a:r>
              <a:rPr lang="en-GB"/>
              <a:t>The school will contact parents if we have any concerns regarding your child’s attendance.</a:t>
            </a:r>
          </a:p>
          <a:p>
            <a:pPr>
              <a:defRPr/>
            </a:pPr>
            <a:endParaRPr lang="en-GB"/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EDE0AA85-5D44-3BC0-F82A-8F5A6C95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75" y="547688"/>
            <a:ext cx="1216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A38196E1-11E7-F3EA-E16E-958E2B53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581400"/>
            <a:ext cx="9017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C5BD-C0C3-699A-C394-96F1E93CB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477" y="445571"/>
            <a:ext cx="9144000" cy="82184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Sassoon Primary Std" panose="020B0503020103030203" pitchFamily="34" charset="0"/>
              </a:rPr>
              <a:t>Thank you for coming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8DFFC-454A-FBC2-EAEA-34939F08A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elebrating the power of these two words: Thank you - The San Diego  Union-Tribune">
            <a:extLst>
              <a:ext uri="{FF2B5EF4-FFF2-40B4-BE49-F238E27FC236}">
                <a16:creationId xmlns:a16="http://schemas.microsoft.com/office/drawing/2014/main" id="{AD7FE434-7E46-502D-B710-1FA35B13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80" y="1600200"/>
            <a:ext cx="7218343" cy="48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3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ACB4-8A1C-F499-2E74-DEF1DDD4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Topics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906A-D671-2429-1222-4BC55DB98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Where do I live?</a:t>
            </a:r>
          </a:p>
          <a:p>
            <a:pPr marL="0" indent="0">
              <a:buNone/>
            </a:pPr>
            <a:r>
              <a:rPr lang="en-GB" sz="4000"/>
              <a:t>What memories do you have?</a:t>
            </a:r>
          </a:p>
          <a:p>
            <a:pPr marL="0" indent="0">
              <a:buNone/>
            </a:pPr>
            <a:r>
              <a:rPr lang="en-GB" sz="4000"/>
              <a:t>Who has paws, claws and whiskers?</a:t>
            </a:r>
          </a:p>
          <a:p>
            <a:pPr marL="0" indent="0">
              <a:buNone/>
            </a:pPr>
            <a:r>
              <a:rPr lang="en-GB" sz="4000"/>
              <a:t>What makes a good hero?</a:t>
            </a:r>
          </a:p>
          <a:p>
            <a:pPr marL="0" indent="0">
              <a:buNone/>
            </a:pPr>
            <a:r>
              <a:rPr lang="en-GB" sz="4000"/>
              <a:t>Can you fly to space?</a:t>
            </a:r>
          </a:p>
          <a:p>
            <a:pPr marL="0" indent="0">
              <a:buNone/>
            </a:pPr>
            <a:r>
              <a:rPr lang="en-GB" sz="4000"/>
              <a:t>What might you find in the woods?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7C47EC6-9D72-1523-A24A-FB17E13E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246063"/>
            <a:ext cx="13954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2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BC7E-8F6E-018F-C535-68317D0D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Timetable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3789A61-0DA0-B4CB-8C52-B33CDDB9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494" y="108066"/>
            <a:ext cx="13954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5E6C4-30D7-E864-8CA1-170D9A508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050"/>
            <a:ext cx="12192000" cy="36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8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6B8B-B5ED-7BB0-D8C0-B31C8F9E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 Std" panose="020B0503020103030203" pitchFamily="34" charset="0"/>
              </a:rPr>
              <a:t>Uniform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0EDFC-7217-CF6F-0EBD-B19B78CF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02378"/>
            <a:ext cx="9301480" cy="39284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8B738A-102C-DF56-ECA6-D6954F321EAA}"/>
              </a:ext>
            </a:extLst>
          </p:cNvPr>
          <p:cNvSpPr txBox="1"/>
          <p:nvPr/>
        </p:nvSpPr>
        <p:spPr>
          <a:xfrm>
            <a:off x="345439" y="3666254"/>
            <a:ext cx="9703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Royal blue sweatshirt or cardigan,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Black or grey skirt, pinafore dress or trousers,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White shirt or polo shirt,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Sensible black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If girls wish to wear a hajib then please ensure they are in plain black or royal blue and without pins.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PLEASE PUT YOUR CHILD’S NAME IN THEIR JUMPER/CARDIGAN</a:t>
            </a:r>
          </a:p>
        </p:txBody>
      </p:sp>
    </p:spTree>
    <p:extLst>
      <p:ext uri="{BB962C8B-B14F-4D97-AF65-F5344CB8AC3E}">
        <p14:creationId xmlns:p14="http://schemas.microsoft.com/office/powerpoint/2010/main" val="402244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6B8B-B5ED-7BB0-D8C0-B31C8F9E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 Std" panose="020B0503020103030203" pitchFamily="34" charset="0"/>
              </a:rPr>
              <a:t>PE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B51AD-085D-EE6F-2C7D-9328CF16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>
                <a:latin typeface="Sassoon Primary Std" panose="020B0503020103030203" pitchFamily="34" charset="0"/>
              </a:rPr>
              <a:t>Our PE days are on a </a:t>
            </a:r>
            <a:r>
              <a:rPr lang="en-GB" sz="3600" b="1">
                <a:latin typeface="Sassoon Primary Std" panose="020B0503020103030203" pitchFamily="34" charset="0"/>
              </a:rPr>
              <a:t>Monday</a:t>
            </a:r>
            <a:r>
              <a:rPr lang="en-GB" sz="3600">
                <a:latin typeface="Sassoon Primary Std" panose="020B0503020103030203" pitchFamily="34" charset="0"/>
              </a:rPr>
              <a:t> and </a:t>
            </a:r>
            <a:r>
              <a:rPr lang="en-GB" sz="3600" b="1">
                <a:latin typeface="Sassoon Primary Std" panose="020B0503020103030203" pitchFamily="34" charset="0"/>
              </a:rPr>
              <a:t>Wednesday</a:t>
            </a: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r>
              <a:rPr lang="en-GB" sz="3600">
                <a:latin typeface="Sassoon Primary Std" panose="020B0503020103030203" pitchFamily="34" charset="0"/>
              </a:rPr>
              <a:t>No earrings on PE days. Please can these be taken out at home. </a:t>
            </a:r>
          </a:p>
          <a:p>
            <a:pPr marL="0" indent="0">
              <a:buNone/>
            </a:pPr>
            <a:r>
              <a:rPr lang="en-GB" sz="3600"/>
              <a:t>Please can long hair be tied back.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8150A20-1E89-B374-70D5-8819C918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0334"/>
            <a:ext cx="1937332" cy="193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8B3B07E-8769-4F85-ACE4-DC8749847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 r="3387" b="25366"/>
          <a:stretch/>
        </p:blipFill>
        <p:spPr bwMode="auto">
          <a:xfrm>
            <a:off x="3062279" y="2601604"/>
            <a:ext cx="2001089" cy="165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83926F-9D46-11D3-9F0C-F94C70CB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76" y="2460335"/>
            <a:ext cx="1344468" cy="201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FBC17-C824-C7A3-A7DE-494A27A70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508" y="2460334"/>
            <a:ext cx="1625684" cy="1816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4D82E5-5BF4-C6A1-8A49-254463A3C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2532" y="2766218"/>
            <a:ext cx="209801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3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70D0-7510-1575-224E-097DE0B6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 Std" panose="020B0503020103030203" pitchFamily="34" charset="0"/>
              </a:rPr>
              <a:t>Homework and home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68B6-1B25-74DF-ECC7-3311B003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Sassoon Primary Std" panose="020B0503020103030203" pitchFamily="34" charset="0"/>
              </a:rPr>
              <a:t>We set a homework challenge sheet once a half term linked the theme and we also set some Maths homework weekly. This goes out on a Friday and must be back by the next Wednesday. </a:t>
            </a:r>
          </a:p>
        </p:txBody>
      </p:sp>
      <p:pic>
        <p:nvPicPr>
          <p:cNvPr id="4" name="Picture 2" descr="F:\DCIM\112___07\IMG_1210.JPG">
            <a:extLst>
              <a:ext uri="{FF2B5EF4-FFF2-40B4-BE49-F238E27FC236}">
                <a16:creationId xmlns:a16="http://schemas.microsoft.com/office/drawing/2014/main" id="{1D08B920-01C5-86EE-EA29-6F9E071EF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5100" r="6531"/>
          <a:stretch/>
        </p:blipFill>
        <p:spPr bwMode="auto">
          <a:xfrm>
            <a:off x="3801977" y="3082168"/>
            <a:ext cx="3331727" cy="32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5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070A2-A6FC-3BE6-1F27-4C882E574B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your child brings a packed lunch, please make sure they have: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sandwich or wrap (no chocolate spread)</a:t>
            </a:r>
          </a:p>
          <a:p>
            <a:r>
              <a:rPr lang="en-GB" dirty="0"/>
              <a:t>Fruit, yoghurt, </a:t>
            </a:r>
            <a:r>
              <a:rPr lang="en-GB"/>
              <a:t>veg stick</a:t>
            </a:r>
            <a:r>
              <a:rPr lang="en-GB" dirty="0"/>
              <a:t>s</a:t>
            </a:r>
          </a:p>
          <a:p>
            <a:r>
              <a:rPr lang="en-GB" dirty="0"/>
              <a:t>Packet of crisps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6DDA8E-A709-8BE3-8C0D-DB044836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Packed lunch</a:t>
            </a:r>
          </a:p>
        </p:txBody>
      </p:sp>
      <p:pic>
        <p:nvPicPr>
          <p:cNvPr id="1028" name="Picture 4" descr="10 Easiest School Lunch Ideas (No-Cook)">
            <a:extLst>
              <a:ext uri="{FF2B5EF4-FFF2-40B4-BE49-F238E27FC236}">
                <a16:creationId xmlns:a16="http://schemas.microsoft.com/office/drawing/2014/main" id="{1EB92166-44AA-5602-060A-16D58E66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40" y="2056632"/>
            <a:ext cx="5122092" cy="34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4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BCE7-83AB-765F-4CEF-A90EE57C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 Std" panose="020B0503020103030203" pitchFamily="34" charset="0"/>
              </a:rPr>
              <a:t>Reading expectations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8118-4FC9-9337-5083-D4900ABC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Sassoon Primary Std" panose="020B0503020103030203" pitchFamily="34" charset="0"/>
              </a:rPr>
              <a:t>Please read at home every day. </a:t>
            </a:r>
          </a:p>
          <a:p>
            <a:pPr marL="0" indent="0">
              <a:buNone/>
            </a:pPr>
            <a:endParaRPr lang="en-GB">
              <a:latin typeface="Sassoon Primary Std" panose="020B0503020103030203" pitchFamily="34" charset="0"/>
            </a:endParaRPr>
          </a:p>
          <a:p>
            <a:pPr marL="0" indent="0">
              <a:buNone/>
            </a:pPr>
            <a:r>
              <a:rPr lang="en-GB">
                <a:latin typeface="Sassoon Primary Std" panose="020B0503020103030203" pitchFamily="34" charset="0"/>
              </a:rPr>
              <a:t>They will be given a phonics books which they have read at school in the week and a reading for pleasure book which they share with you. They will get a new reading book EVERY FRIDAY. </a:t>
            </a:r>
            <a:endParaRPr lang="en-GB"/>
          </a:p>
        </p:txBody>
      </p:sp>
      <p:pic>
        <p:nvPicPr>
          <p:cNvPr id="4" name="Picture 2" descr="F:\DCIM\112___07\IMG_1178.JPG">
            <a:extLst>
              <a:ext uri="{FF2B5EF4-FFF2-40B4-BE49-F238E27FC236}">
                <a16:creationId xmlns:a16="http://schemas.microsoft.com/office/drawing/2014/main" id="{BC7EAFD0-170B-711F-DE6C-BE7A6FA0B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5946" r="22056" b="9283"/>
          <a:stretch/>
        </p:blipFill>
        <p:spPr bwMode="auto">
          <a:xfrm>
            <a:off x="7351180" y="110168"/>
            <a:ext cx="1914068" cy="24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DCIM\112___07\IMG_1181.JPG">
            <a:extLst>
              <a:ext uri="{FF2B5EF4-FFF2-40B4-BE49-F238E27FC236}">
                <a16:creationId xmlns:a16="http://schemas.microsoft.com/office/drawing/2014/main" id="{C9520AC9-B2F1-4E75-832F-369C7CD1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455" y="447648"/>
            <a:ext cx="2590800" cy="19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Pilgrim School - Pilgrim Reading">
            <a:extLst>
              <a:ext uri="{FF2B5EF4-FFF2-40B4-BE49-F238E27FC236}">
                <a16:creationId xmlns:a16="http://schemas.microsoft.com/office/drawing/2014/main" id="{5504B5EB-5414-83AF-212C-2DDF9C96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81" y="4295776"/>
            <a:ext cx="2994542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DB5C4B9-827E-ED7E-2964-09F266A60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75" y="4093254"/>
            <a:ext cx="3561162" cy="254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ear 1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1DE56036920418529608E9D78CC9D" ma:contentTypeVersion="18" ma:contentTypeDescription="Create a new document." ma:contentTypeScope="" ma:versionID="46c59c2a9372c1eb264ed5317474611f">
  <xsd:schema xmlns:xsd="http://www.w3.org/2001/XMLSchema" xmlns:xs="http://www.w3.org/2001/XMLSchema" xmlns:p="http://schemas.microsoft.com/office/2006/metadata/properties" xmlns:ns2="efc0225a-89cb-4663-9abb-a7c8dd23678a" xmlns:ns3="ef73bf67-129f-4d70-a56c-66f906805033" targetNamespace="http://schemas.microsoft.com/office/2006/metadata/properties" ma:root="true" ma:fieldsID="4dde4d77355ac84ccb1d2c8a8f0c0e6c" ns2:_="" ns3:_="">
    <xsd:import namespace="efc0225a-89cb-4663-9abb-a7c8dd23678a"/>
    <xsd:import namespace="ef73bf67-129f-4d70-a56c-66f906805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0225a-89cb-4663-9abb-a7c8dd236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dede57-465c-4846-ac19-a7844b623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3bf67-129f-4d70-a56c-66f9068050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6f9ab8-1f31-4e85-b72a-1c53dc1f363d}" ma:internalName="TaxCatchAll" ma:showField="CatchAllData" ma:web="ef73bf67-129f-4d70-a56c-66f9068050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c0225a-89cb-4663-9abb-a7c8dd23678a">
      <Terms xmlns="http://schemas.microsoft.com/office/infopath/2007/PartnerControls"/>
    </lcf76f155ced4ddcb4097134ff3c332f>
    <TaxCatchAll xmlns="ef73bf67-129f-4d70-a56c-66f906805033" xsi:nil="true"/>
  </documentManagement>
</p:properties>
</file>

<file path=customXml/itemProps1.xml><?xml version="1.0" encoding="utf-8"?>
<ds:datastoreItem xmlns:ds="http://schemas.openxmlformats.org/officeDocument/2006/customXml" ds:itemID="{4FDD8A58-E9BD-4065-A2DC-46971FB087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5E26A6-FA4F-43C6-AC82-025ADA74F250}">
  <ds:schemaRefs>
    <ds:schemaRef ds:uri="ef73bf67-129f-4d70-a56c-66f906805033"/>
    <ds:schemaRef ds:uri="efc0225a-89cb-4663-9abb-a7c8dd2367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1B9FC4F-07E4-4CE2-965A-544BBE59FF3E}">
  <ds:schemaRefs>
    <ds:schemaRef ds:uri="ef73bf67-129f-4d70-a56c-66f906805033"/>
    <ds:schemaRef ds:uri="efc0225a-89cb-4663-9abb-a7c8dd23678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784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Sassoon Primary</vt:lpstr>
      <vt:lpstr>Sassoon Primary Std</vt:lpstr>
      <vt:lpstr>Tahoma</vt:lpstr>
      <vt:lpstr>Times</vt:lpstr>
      <vt:lpstr>Wingdings</vt:lpstr>
      <vt:lpstr>Office Theme</vt:lpstr>
      <vt:lpstr>PowerPoint Presentation</vt:lpstr>
      <vt:lpstr>PowerPoint Presentation</vt:lpstr>
      <vt:lpstr>Topics this year</vt:lpstr>
      <vt:lpstr>Timetable</vt:lpstr>
      <vt:lpstr>Uniform </vt:lpstr>
      <vt:lpstr>PE </vt:lpstr>
      <vt:lpstr>Homework and home challenges</vt:lpstr>
      <vt:lpstr>Packed lunch</vt:lpstr>
      <vt:lpstr>Reading expectations</vt:lpstr>
      <vt:lpstr>Phonics Screening</vt:lpstr>
      <vt:lpstr>End of the day</vt:lpstr>
      <vt:lpstr>Trips </vt:lpstr>
      <vt:lpstr>If your child has a problem…..</vt:lpstr>
      <vt:lpstr>If you have a problem…..</vt:lpstr>
      <vt:lpstr>PowerPoint Presentation</vt:lpstr>
      <vt:lpstr>Parent Pay</vt:lpstr>
      <vt:lpstr>Change in details…. </vt:lpstr>
      <vt:lpstr>Raise Children  Attendance, -Raise their Chances!</vt:lpstr>
      <vt:lpstr>Attendance Expectations </vt:lpstr>
      <vt:lpstr> Research suggest: </vt:lpstr>
      <vt:lpstr>School timings</vt:lpstr>
      <vt:lpstr> Persistent Absentee</vt:lpstr>
      <vt:lpstr>PowerPoint Presentation</vt:lpstr>
      <vt:lpstr> School / Parent / Carer partnership </vt:lpstr>
      <vt:lpstr>Thank you for coming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Priestland</dc:creator>
  <cp:lastModifiedBy>Sarah Wynne-Jones</cp:lastModifiedBy>
  <cp:revision>2</cp:revision>
  <dcterms:created xsi:type="dcterms:W3CDTF">2022-10-01T18:18:36Z</dcterms:created>
  <dcterms:modified xsi:type="dcterms:W3CDTF">2025-09-22T14:56:47Z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0x0101003CC1DE56036920418529608E9D78CC9D</vt:lpwstr>
  </property>
  <property fmtid="{D5CDD505-2E9C-101B-9397-08002B2CF9AE}" pid="3" name="MediaServiceImageTags">
    <vt:lpwstr/>
  </property>
</Properties>
</file>