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64" r:id="rId6"/>
    <p:sldId id="270" r:id="rId7"/>
    <p:sldId id="277" r:id="rId8"/>
    <p:sldId id="262" r:id="rId9"/>
    <p:sldId id="263" r:id="rId10"/>
    <p:sldId id="269" r:id="rId11"/>
    <p:sldId id="266" r:id="rId12"/>
    <p:sldId id="265" r:id="rId13"/>
    <p:sldId id="267" r:id="rId14"/>
    <p:sldId id="268" r:id="rId15"/>
    <p:sldId id="27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904C8-FD80-4A73-AD7B-70F1D002A901}" v="15" dt="2023-09-26T13:26:34.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103" d="100"/>
          <a:sy n="103" d="100"/>
        </p:scale>
        <p:origin x="88"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7B8F-5BF3-6691-A31A-83A123AF63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DE3AE9-8B72-434D-A0F8-D774E6DF36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BBA52E-623E-1BF3-0766-D562A723636D}"/>
              </a:ext>
            </a:extLst>
          </p:cNvPr>
          <p:cNvSpPr>
            <a:spLocks noGrp="1"/>
          </p:cNvSpPr>
          <p:nvPr>
            <p:ph type="dt" sz="half" idx="10"/>
          </p:nvPr>
        </p:nvSpPr>
        <p:spPr/>
        <p:txBody>
          <a:bodyPr/>
          <a:lstStyle/>
          <a:p>
            <a:fld id="{8AF9CCE1-33D6-43A6-9DF3-C78FE3903000}" type="datetimeFigureOut">
              <a:rPr lang="en-GB" smtClean="0"/>
              <a:t>02/10/2023</a:t>
            </a:fld>
            <a:endParaRPr lang="en-GB"/>
          </a:p>
        </p:txBody>
      </p:sp>
      <p:sp>
        <p:nvSpPr>
          <p:cNvPr id="5" name="Footer Placeholder 4">
            <a:extLst>
              <a:ext uri="{FF2B5EF4-FFF2-40B4-BE49-F238E27FC236}">
                <a16:creationId xmlns:a16="http://schemas.microsoft.com/office/drawing/2014/main" id="{EC512B04-275B-15AB-2D61-1BFB4C517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BA5CCB-1FBB-6EA4-5DBB-E94F8E0120AA}"/>
              </a:ext>
            </a:extLst>
          </p:cNvPr>
          <p:cNvSpPr>
            <a:spLocks noGrp="1"/>
          </p:cNvSpPr>
          <p:nvPr>
            <p:ph type="sldNum" sz="quarter" idx="12"/>
          </p:nvPr>
        </p:nvSpPr>
        <p:spPr/>
        <p:txBody>
          <a:bodyPr/>
          <a:lstStyle/>
          <a:p>
            <a:fld id="{A32C9F4F-1D61-46A6-8AE5-2963087D1B96}" type="slidenum">
              <a:rPr lang="en-GB" smtClean="0"/>
              <a:t>‹#›</a:t>
            </a:fld>
            <a:endParaRPr lang="en-GB"/>
          </a:p>
        </p:txBody>
      </p:sp>
    </p:spTree>
    <p:extLst>
      <p:ext uri="{BB962C8B-B14F-4D97-AF65-F5344CB8AC3E}">
        <p14:creationId xmlns:p14="http://schemas.microsoft.com/office/powerpoint/2010/main" val="186045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FC49-89C8-6B7D-5A88-A19ADE590E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4DE437-0301-CFF1-3E6F-1ACF3477C2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29D540-3AA1-746D-A8BF-CB89F0B11423}"/>
              </a:ext>
            </a:extLst>
          </p:cNvPr>
          <p:cNvSpPr>
            <a:spLocks noGrp="1"/>
          </p:cNvSpPr>
          <p:nvPr>
            <p:ph type="dt" sz="half" idx="10"/>
          </p:nvPr>
        </p:nvSpPr>
        <p:spPr/>
        <p:txBody>
          <a:bodyPr/>
          <a:lstStyle/>
          <a:p>
            <a:fld id="{8AF9CCE1-33D6-43A6-9DF3-C78FE3903000}" type="datetimeFigureOut">
              <a:rPr lang="en-GB" smtClean="0"/>
              <a:t>02/10/2023</a:t>
            </a:fld>
            <a:endParaRPr lang="en-GB"/>
          </a:p>
        </p:txBody>
      </p:sp>
      <p:sp>
        <p:nvSpPr>
          <p:cNvPr id="5" name="Footer Placeholder 4">
            <a:extLst>
              <a:ext uri="{FF2B5EF4-FFF2-40B4-BE49-F238E27FC236}">
                <a16:creationId xmlns:a16="http://schemas.microsoft.com/office/drawing/2014/main" id="{375B5712-1D6A-0A6F-028F-CD79722A2E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0B85CE-9942-4B63-80C2-4DE297641A64}"/>
              </a:ext>
            </a:extLst>
          </p:cNvPr>
          <p:cNvSpPr>
            <a:spLocks noGrp="1"/>
          </p:cNvSpPr>
          <p:nvPr>
            <p:ph type="sldNum" sz="quarter" idx="12"/>
          </p:nvPr>
        </p:nvSpPr>
        <p:spPr/>
        <p:txBody>
          <a:bodyPr/>
          <a:lstStyle/>
          <a:p>
            <a:fld id="{A32C9F4F-1D61-46A6-8AE5-2963087D1B96}" type="slidenum">
              <a:rPr lang="en-GB" smtClean="0"/>
              <a:t>‹#›</a:t>
            </a:fld>
            <a:endParaRPr lang="en-GB"/>
          </a:p>
        </p:txBody>
      </p:sp>
    </p:spTree>
    <p:extLst>
      <p:ext uri="{BB962C8B-B14F-4D97-AF65-F5344CB8AC3E}">
        <p14:creationId xmlns:p14="http://schemas.microsoft.com/office/powerpoint/2010/main" val="300055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EA69A4-2E4D-FDDB-C0F9-8F13F1EC58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B45E26-3642-E2E5-931D-C8F1F4A1F9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53A282-5047-D006-7180-0D8136D42773}"/>
              </a:ext>
            </a:extLst>
          </p:cNvPr>
          <p:cNvSpPr>
            <a:spLocks noGrp="1"/>
          </p:cNvSpPr>
          <p:nvPr>
            <p:ph type="dt" sz="half" idx="10"/>
          </p:nvPr>
        </p:nvSpPr>
        <p:spPr/>
        <p:txBody>
          <a:bodyPr/>
          <a:lstStyle/>
          <a:p>
            <a:fld id="{8AF9CCE1-33D6-43A6-9DF3-C78FE3903000}" type="datetimeFigureOut">
              <a:rPr lang="en-GB" smtClean="0"/>
              <a:t>02/10/2023</a:t>
            </a:fld>
            <a:endParaRPr lang="en-GB"/>
          </a:p>
        </p:txBody>
      </p:sp>
      <p:sp>
        <p:nvSpPr>
          <p:cNvPr id="5" name="Footer Placeholder 4">
            <a:extLst>
              <a:ext uri="{FF2B5EF4-FFF2-40B4-BE49-F238E27FC236}">
                <a16:creationId xmlns:a16="http://schemas.microsoft.com/office/drawing/2014/main" id="{6A661E96-680F-AB71-D674-F9489B09FA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DB048F-0EDE-51E8-28E6-54B99D95A569}"/>
              </a:ext>
            </a:extLst>
          </p:cNvPr>
          <p:cNvSpPr>
            <a:spLocks noGrp="1"/>
          </p:cNvSpPr>
          <p:nvPr>
            <p:ph type="sldNum" sz="quarter" idx="12"/>
          </p:nvPr>
        </p:nvSpPr>
        <p:spPr/>
        <p:txBody>
          <a:bodyPr/>
          <a:lstStyle/>
          <a:p>
            <a:fld id="{A32C9F4F-1D61-46A6-8AE5-2963087D1B96}" type="slidenum">
              <a:rPr lang="en-GB" smtClean="0"/>
              <a:t>‹#›</a:t>
            </a:fld>
            <a:endParaRPr lang="en-GB"/>
          </a:p>
        </p:txBody>
      </p:sp>
    </p:spTree>
    <p:extLst>
      <p:ext uri="{BB962C8B-B14F-4D97-AF65-F5344CB8AC3E}">
        <p14:creationId xmlns:p14="http://schemas.microsoft.com/office/powerpoint/2010/main" val="252778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4983-98B4-A9A7-7423-B8FC9DDEF5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C86DCE-0452-EC79-B017-C393E21054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FC5FDC-E552-5F19-EF43-44928BEBE935}"/>
              </a:ext>
            </a:extLst>
          </p:cNvPr>
          <p:cNvSpPr>
            <a:spLocks noGrp="1"/>
          </p:cNvSpPr>
          <p:nvPr>
            <p:ph type="dt" sz="half" idx="10"/>
          </p:nvPr>
        </p:nvSpPr>
        <p:spPr/>
        <p:txBody>
          <a:bodyPr/>
          <a:lstStyle/>
          <a:p>
            <a:fld id="{8AF9CCE1-33D6-43A6-9DF3-C78FE3903000}" type="datetimeFigureOut">
              <a:rPr lang="en-GB" smtClean="0"/>
              <a:t>02/10/2023</a:t>
            </a:fld>
            <a:endParaRPr lang="en-GB"/>
          </a:p>
        </p:txBody>
      </p:sp>
      <p:sp>
        <p:nvSpPr>
          <p:cNvPr id="5" name="Footer Placeholder 4">
            <a:extLst>
              <a:ext uri="{FF2B5EF4-FFF2-40B4-BE49-F238E27FC236}">
                <a16:creationId xmlns:a16="http://schemas.microsoft.com/office/drawing/2014/main" id="{4462447B-4C59-ED29-3F5D-553D44B8C9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CD6DE1-A8A2-597E-3C3C-D8B5E461A765}"/>
              </a:ext>
            </a:extLst>
          </p:cNvPr>
          <p:cNvSpPr>
            <a:spLocks noGrp="1"/>
          </p:cNvSpPr>
          <p:nvPr>
            <p:ph type="sldNum" sz="quarter" idx="12"/>
          </p:nvPr>
        </p:nvSpPr>
        <p:spPr/>
        <p:txBody>
          <a:bodyPr/>
          <a:lstStyle/>
          <a:p>
            <a:fld id="{A32C9F4F-1D61-46A6-8AE5-2963087D1B96}" type="slidenum">
              <a:rPr lang="en-GB" smtClean="0"/>
              <a:t>‹#›</a:t>
            </a:fld>
            <a:endParaRPr lang="en-GB"/>
          </a:p>
        </p:txBody>
      </p:sp>
    </p:spTree>
    <p:extLst>
      <p:ext uri="{BB962C8B-B14F-4D97-AF65-F5344CB8AC3E}">
        <p14:creationId xmlns:p14="http://schemas.microsoft.com/office/powerpoint/2010/main" val="140171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0078-DF8A-8142-36D5-986BDF9782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DED063-17D1-1DA0-69CD-2B8D7786A4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871F5A-D3A4-FABF-0DDA-996889832514}"/>
              </a:ext>
            </a:extLst>
          </p:cNvPr>
          <p:cNvSpPr>
            <a:spLocks noGrp="1"/>
          </p:cNvSpPr>
          <p:nvPr>
            <p:ph type="dt" sz="half" idx="10"/>
          </p:nvPr>
        </p:nvSpPr>
        <p:spPr/>
        <p:txBody>
          <a:bodyPr/>
          <a:lstStyle/>
          <a:p>
            <a:fld id="{8AF9CCE1-33D6-43A6-9DF3-C78FE3903000}" type="datetimeFigureOut">
              <a:rPr lang="en-GB" smtClean="0"/>
              <a:t>02/10/2023</a:t>
            </a:fld>
            <a:endParaRPr lang="en-GB"/>
          </a:p>
        </p:txBody>
      </p:sp>
      <p:sp>
        <p:nvSpPr>
          <p:cNvPr id="5" name="Footer Placeholder 4">
            <a:extLst>
              <a:ext uri="{FF2B5EF4-FFF2-40B4-BE49-F238E27FC236}">
                <a16:creationId xmlns:a16="http://schemas.microsoft.com/office/drawing/2014/main" id="{1DF4149A-0E0A-E959-60E6-4A95A6ABCA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0F7F82-FF9C-B20B-605C-58CB4F0BE215}"/>
              </a:ext>
            </a:extLst>
          </p:cNvPr>
          <p:cNvSpPr>
            <a:spLocks noGrp="1"/>
          </p:cNvSpPr>
          <p:nvPr>
            <p:ph type="sldNum" sz="quarter" idx="12"/>
          </p:nvPr>
        </p:nvSpPr>
        <p:spPr/>
        <p:txBody>
          <a:bodyPr/>
          <a:lstStyle/>
          <a:p>
            <a:fld id="{A32C9F4F-1D61-46A6-8AE5-2963087D1B96}" type="slidenum">
              <a:rPr lang="en-GB" smtClean="0"/>
              <a:t>‹#›</a:t>
            </a:fld>
            <a:endParaRPr lang="en-GB"/>
          </a:p>
        </p:txBody>
      </p:sp>
    </p:spTree>
    <p:extLst>
      <p:ext uri="{BB962C8B-B14F-4D97-AF65-F5344CB8AC3E}">
        <p14:creationId xmlns:p14="http://schemas.microsoft.com/office/powerpoint/2010/main" val="20827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1FB8-943E-1D29-8EC5-513BA8A19A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556E8D-CBFE-DAA5-10E2-AFA1B0F630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EE095F-5D02-619B-265E-EF5B532D9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37E990-E44F-A476-492D-5536997A4CE2}"/>
              </a:ext>
            </a:extLst>
          </p:cNvPr>
          <p:cNvSpPr>
            <a:spLocks noGrp="1"/>
          </p:cNvSpPr>
          <p:nvPr>
            <p:ph type="dt" sz="half" idx="10"/>
          </p:nvPr>
        </p:nvSpPr>
        <p:spPr/>
        <p:txBody>
          <a:bodyPr/>
          <a:lstStyle/>
          <a:p>
            <a:fld id="{8AF9CCE1-33D6-43A6-9DF3-C78FE3903000}" type="datetimeFigureOut">
              <a:rPr lang="en-GB" smtClean="0"/>
              <a:t>02/10/2023</a:t>
            </a:fld>
            <a:endParaRPr lang="en-GB"/>
          </a:p>
        </p:txBody>
      </p:sp>
      <p:sp>
        <p:nvSpPr>
          <p:cNvPr id="6" name="Footer Placeholder 5">
            <a:extLst>
              <a:ext uri="{FF2B5EF4-FFF2-40B4-BE49-F238E27FC236}">
                <a16:creationId xmlns:a16="http://schemas.microsoft.com/office/drawing/2014/main" id="{1475D4C9-AC57-1F2D-460C-49D5BDDCC4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30CFED-39FE-4070-51AE-E34F65752789}"/>
              </a:ext>
            </a:extLst>
          </p:cNvPr>
          <p:cNvSpPr>
            <a:spLocks noGrp="1"/>
          </p:cNvSpPr>
          <p:nvPr>
            <p:ph type="sldNum" sz="quarter" idx="12"/>
          </p:nvPr>
        </p:nvSpPr>
        <p:spPr/>
        <p:txBody>
          <a:bodyPr/>
          <a:lstStyle/>
          <a:p>
            <a:fld id="{A32C9F4F-1D61-46A6-8AE5-2963087D1B96}" type="slidenum">
              <a:rPr lang="en-GB" smtClean="0"/>
              <a:t>‹#›</a:t>
            </a:fld>
            <a:endParaRPr lang="en-GB"/>
          </a:p>
        </p:txBody>
      </p:sp>
    </p:spTree>
    <p:extLst>
      <p:ext uri="{BB962C8B-B14F-4D97-AF65-F5344CB8AC3E}">
        <p14:creationId xmlns:p14="http://schemas.microsoft.com/office/powerpoint/2010/main" val="69993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E5CA-EBBA-8FFB-DAFB-8A8FD3B78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1740CC-6749-C855-D2A7-5F7DA836B8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7845F7-3F3D-D0F1-BDFD-E01E114BC4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2EBDA8D-546E-DBD7-AF0F-08FDEBA1BC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92292-DD95-98F9-A47C-03540454B3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241F97-9337-5DC1-1CE6-C0382E7E48F8}"/>
              </a:ext>
            </a:extLst>
          </p:cNvPr>
          <p:cNvSpPr>
            <a:spLocks noGrp="1"/>
          </p:cNvSpPr>
          <p:nvPr>
            <p:ph type="dt" sz="half" idx="10"/>
          </p:nvPr>
        </p:nvSpPr>
        <p:spPr/>
        <p:txBody>
          <a:bodyPr/>
          <a:lstStyle/>
          <a:p>
            <a:fld id="{8AF9CCE1-33D6-43A6-9DF3-C78FE3903000}" type="datetimeFigureOut">
              <a:rPr lang="en-GB" smtClean="0"/>
              <a:t>02/10/2023</a:t>
            </a:fld>
            <a:endParaRPr lang="en-GB"/>
          </a:p>
        </p:txBody>
      </p:sp>
      <p:sp>
        <p:nvSpPr>
          <p:cNvPr id="8" name="Footer Placeholder 7">
            <a:extLst>
              <a:ext uri="{FF2B5EF4-FFF2-40B4-BE49-F238E27FC236}">
                <a16:creationId xmlns:a16="http://schemas.microsoft.com/office/drawing/2014/main" id="{3ACB102F-3DFB-C00D-D080-E867791A80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0AFD038-FC53-D3FB-980E-D82029E32575}"/>
              </a:ext>
            </a:extLst>
          </p:cNvPr>
          <p:cNvSpPr>
            <a:spLocks noGrp="1"/>
          </p:cNvSpPr>
          <p:nvPr>
            <p:ph type="sldNum" sz="quarter" idx="12"/>
          </p:nvPr>
        </p:nvSpPr>
        <p:spPr/>
        <p:txBody>
          <a:bodyPr/>
          <a:lstStyle/>
          <a:p>
            <a:fld id="{A32C9F4F-1D61-46A6-8AE5-2963087D1B96}" type="slidenum">
              <a:rPr lang="en-GB" smtClean="0"/>
              <a:t>‹#›</a:t>
            </a:fld>
            <a:endParaRPr lang="en-GB"/>
          </a:p>
        </p:txBody>
      </p:sp>
    </p:spTree>
    <p:extLst>
      <p:ext uri="{BB962C8B-B14F-4D97-AF65-F5344CB8AC3E}">
        <p14:creationId xmlns:p14="http://schemas.microsoft.com/office/powerpoint/2010/main" val="143095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49C8-65CB-6556-4126-E4C917363B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DDE6D2-F0CD-7D90-14D4-69EC28359D27}"/>
              </a:ext>
            </a:extLst>
          </p:cNvPr>
          <p:cNvSpPr>
            <a:spLocks noGrp="1"/>
          </p:cNvSpPr>
          <p:nvPr>
            <p:ph type="dt" sz="half" idx="10"/>
          </p:nvPr>
        </p:nvSpPr>
        <p:spPr/>
        <p:txBody>
          <a:bodyPr/>
          <a:lstStyle/>
          <a:p>
            <a:fld id="{8AF9CCE1-33D6-43A6-9DF3-C78FE3903000}" type="datetimeFigureOut">
              <a:rPr lang="en-GB" smtClean="0"/>
              <a:t>02/10/2023</a:t>
            </a:fld>
            <a:endParaRPr lang="en-GB"/>
          </a:p>
        </p:txBody>
      </p:sp>
      <p:sp>
        <p:nvSpPr>
          <p:cNvPr id="4" name="Footer Placeholder 3">
            <a:extLst>
              <a:ext uri="{FF2B5EF4-FFF2-40B4-BE49-F238E27FC236}">
                <a16:creationId xmlns:a16="http://schemas.microsoft.com/office/drawing/2014/main" id="{F696A2CE-B0C1-DD2D-55A0-E202CB4805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D77F68-884B-FDD1-FDCE-96B696F77122}"/>
              </a:ext>
            </a:extLst>
          </p:cNvPr>
          <p:cNvSpPr>
            <a:spLocks noGrp="1"/>
          </p:cNvSpPr>
          <p:nvPr>
            <p:ph type="sldNum" sz="quarter" idx="12"/>
          </p:nvPr>
        </p:nvSpPr>
        <p:spPr/>
        <p:txBody>
          <a:bodyPr/>
          <a:lstStyle/>
          <a:p>
            <a:fld id="{A32C9F4F-1D61-46A6-8AE5-2963087D1B96}" type="slidenum">
              <a:rPr lang="en-GB" smtClean="0"/>
              <a:t>‹#›</a:t>
            </a:fld>
            <a:endParaRPr lang="en-GB"/>
          </a:p>
        </p:txBody>
      </p:sp>
    </p:spTree>
    <p:extLst>
      <p:ext uri="{BB962C8B-B14F-4D97-AF65-F5344CB8AC3E}">
        <p14:creationId xmlns:p14="http://schemas.microsoft.com/office/powerpoint/2010/main" val="239144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F7E5A9-0540-25E9-3BD7-55A2D521CEE8}"/>
              </a:ext>
            </a:extLst>
          </p:cNvPr>
          <p:cNvSpPr>
            <a:spLocks noGrp="1"/>
          </p:cNvSpPr>
          <p:nvPr>
            <p:ph type="dt" sz="half" idx="10"/>
          </p:nvPr>
        </p:nvSpPr>
        <p:spPr/>
        <p:txBody>
          <a:bodyPr/>
          <a:lstStyle/>
          <a:p>
            <a:fld id="{8AF9CCE1-33D6-43A6-9DF3-C78FE3903000}" type="datetimeFigureOut">
              <a:rPr lang="en-GB" smtClean="0"/>
              <a:t>02/10/2023</a:t>
            </a:fld>
            <a:endParaRPr lang="en-GB"/>
          </a:p>
        </p:txBody>
      </p:sp>
      <p:sp>
        <p:nvSpPr>
          <p:cNvPr id="3" name="Footer Placeholder 2">
            <a:extLst>
              <a:ext uri="{FF2B5EF4-FFF2-40B4-BE49-F238E27FC236}">
                <a16:creationId xmlns:a16="http://schemas.microsoft.com/office/drawing/2014/main" id="{78719700-17DE-B658-F5F4-53A03ACF19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D25FE4-EAD0-AA7F-3BCA-3F7CD1F4EDC8}"/>
              </a:ext>
            </a:extLst>
          </p:cNvPr>
          <p:cNvSpPr>
            <a:spLocks noGrp="1"/>
          </p:cNvSpPr>
          <p:nvPr>
            <p:ph type="sldNum" sz="quarter" idx="12"/>
          </p:nvPr>
        </p:nvSpPr>
        <p:spPr/>
        <p:txBody>
          <a:bodyPr/>
          <a:lstStyle/>
          <a:p>
            <a:fld id="{A32C9F4F-1D61-46A6-8AE5-2963087D1B96}" type="slidenum">
              <a:rPr lang="en-GB" smtClean="0"/>
              <a:t>‹#›</a:t>
            </a:fld>
            <a:endParaRPr lang="en-GB"/>
          </a:p>
        </p:txBody>
      </p:sp>
    </p:spTree>
    <p:extLst>
      <p:ext uri="{BB962C8B-B14F-4D97-AF65-F5344CB8AC3E}">
        <p14:creationId xmlns:p14="http://schemas.microsoft.com/office/powerpoint/2010/main" val="192846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D612-2516-FF19-1AF7-0797FCDBE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6683FF-F1B6-0B40-2219-6E43398B9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A6C4F7-37EE-19B6-892D-C2847CC54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A659A4-947C-B563-3075-40718F62743C}"/>
              </a:ext>
            </a:extLst>
          </p:cNvPr>
          <p:cNvSpPr>
            <a:spLocks noGrp="1"/>
          </p:cNvSpPr>
          <p:nvPr>
            <p:ph type="dt" sz="half" idx="10"/>
          </p:nvPr>
        </p:nvSpPr>
        <p:spPr/>
        <p:txBody>
          <a:bodyPr/>
          <a:lstStyle/>
          <a:p>
            <a:fld id="{8AF9CCE1-33D6-43A6-9DF3-C78FE3903000}" type="datetimeFigureOut">
              <a:rPr lang="en-GB" smtClean="0"/>
              <a:t>02/10/2023</a:t>
            </a:fld>
            <a:endParaRPr lang="en-GB"/>
          </a:p>
        </p:txBody>
      </p:sp>
      <p:sp>
        <p:nvSpPr>
          <p:cNvPr id="6" name="Footer Placeholder 5">
            <a:extLst>
              <a:ext uri="{FF2B5EF4-FFF2-40B4-BE49-F238E27FC236}">
                <a16:creationId xmlns:a16="http://schemas.microsoft.com/office/drawing/2014/main" id="{081E5FE2-137B-A80A-8012-135784EB87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C5FAAE-68E1-B216-8A3B-E4EF5F95352B}"/>
              </a:ext>
            </a:extLst>
          </p:cNvPr>
          <p:cNvSpPr>
            <a:spLocks noGrp="1"/>
          </p:cNvSpPr>
          <p:nvPr>
            <p:ph type="sldNum" sz="quarter" idx="12"/>
          </p:nvPr>
        </p:nvSpPr>
        <p:spPr/>
        <p:txBody>
          <a:bodyPr/>
          <a:lstStyle/>
          <a:p>
            <a:fld id="{A32C9F4F-1D61-46A6-8AE5-2963087D1B96}" type="slidenum">
              <a:rPr lang="en-GB" smtClean="0"/>
              <a:t>‹#›</a:t>
            </a:fld>
            <a:endParaRPr lang="en-GB"/>
          </a:p>
        </p:txBody>
      </p:sp>
    </p:spTree>
    <p:extLst>
      <p:ext uri="{BB962C8B-B14F-4D97-AF65-F5344CB8AC3E}">
        <p14:creationId xmlns:p14="http://schemas.microsoft.com/office/powerpoint/2010/main" val="65146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53FD-F155-86E0-0000-23319A9D8F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1E2F9A-7FC8-5A35-2491-70D2038700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67BC8D-E2B0-725A-5F63-18154D9BA5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76016F-27DC-3B45-D566-5DF985E0F347}"/>
              </a:ext>
            </a:extLst>
          </p:cNvPr>
          <p:cNvSpPr>
            <a:spLocks noGrp="1"/>
          </p:cNvSpPr>
          <p:nvPr>
            <p:ph type="dt" sz="half" idx="10"/>
          </p:nvPr>
        </p:nvSpPr>
        <p:spPr/>
        <p:txBody>
          <a:bodyPr/>
          <a:lstStyle/>
          <a:p>
            <a:fld id="{8AF9CCE1-33D6-43A6-9DF3-C78FE3903000}" type="datetimeFigureOut">
              <a:rPr lang="en-GB" smtClean="0"/>
              <a:t>02/10/2023</a:t>
            </a:fld>
            <a:endParaRPr lang="en-GB"/>
          </a:p>
        </p:txBody>
      </p:sp>
      <p:sp>
        <p:nvSpPr>
          <p:cNvPr id="6" name="Footer Placeholder 5">
            <a:extLst>
              <a:ext uri="{FF2B5EF4-FFF2-40B4-BE49-F238E27FC236}">
                <a16:creationId xmlns:a16="http://schemas.microsoft.com/office/drawing/2014/main" id="{42CBCFCB-814B-A93D-0B59-E9A4AD6E6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6A804C-92FE-E216-F12B-44B260DAE680}"/>
              </a:ext>
            </a:extLst>
          </p:cNvPr>
          <p:cNvSpPr>
            <a:spLocks noGrp="1"/>
          </p:cNvSpPr>
          <p:nvPr>
            <p:ph type="sldNum" sz="quarter" idx="12"/>
          </p:nvPr>
        </p:nvSpPr>
        <p:spPr/>
        <p:txBody>
          <a:bodyPr/>
          <a:lstStyle/>
          <a:p>
            <a:fld id="{A32C9F4F-1D61-46A6-8AE5-2963087D1B96}" type="slidenum">
              <a:rPr lang="en-GB" smtClean="0"/>
              <a:t>‹#›</a:t>
            </a:fld>
            <a:endParaRPr lang="en-GB"/>
          </a:p>
        </p:txBody>
      </p:sp>
    </p:spTree>
    <p:extLst>
      <p:ext uri="{BB962C8B-B14F-4D97-AF65-F5344CB8AC3E}">
        <p14:creationId xmlns:p14="http://schemas.microsoft.com/office/powerpoint/2010/main" val="3559507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5D4E3-4749-AB91-5322-5E2FC5BD75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41FA14-93A0-B2ED-D684-38682A652B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013F2B-9A9E-4F0A-65F4-21F20083B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9CCE1-33D6-43A6-9DF3-C78FE3903000}" type="datetimeFigureOut">
              <a:rPr lang="en-GB" smtClean="0"/>
              <a:t>02/10/2023</a:t>
            </a:fld>
            <a:endParaRPr lang="en-GB"/>
          </a:p>
        </p:txBody>
      </p:sp>
      <p:sp>
        <p:nvSpPr>
          <p:cNvPr id="5" name="Footer Placeholder 4">
            <a:extLst>
              <a:ext uri="{FF2B5EF4-FFF2-40B4-BE49-F238E27FC236}">
                <a16:creationId xmlns:a16="http://schemas.microsoft.com/office/drawing/2014/main" id="{C34C4EED-3208-5F77-2E11-44E4DB96C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A3F25F-A531-C8C6-6DCB-70F05CB28A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C9F4F-1D61-46A6-8AE5-2963087D1B96}" type="slidenum">
              <a:rPr lang="en-GB" smtClean="0"/>
              <a:t>‹#›</a:t>
            </a:fld>
            <a:endParaRPr lang="en-GB"/>
          </a:p>
        </p:txBody>
      </p:sp>
    </p:spTree>
    <p:extLst>
      <p:ext uri="{BB962C8B-B14F-4D97-AF65-F5344CB8AC3E}">
        <p14:creationId xmlns:p14="http://schemas.microsoft.com/office/powerpoint/2010/main" val="394049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7000">
              <a:schemeClr val="accent1">
                <a:lumMod val="50000"/>
              </a:schemeClr>
            </a:gs>
            <a:gs pos="98000">
              <a:schemeClr val="accent1">
                <a:lumMod val="75000"/>
              </a:schemeClr>
            </a:gs>
            <a:gs pos="87000">
              <a:schemeClr val="accent1">
                <a:lumMod val="7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FA48C55E-B79A-E6F8-4A7E-7EF16DD8E191}"/>
              </a:ext>
            </a:extLst>
          </p:cNvPr>
          <p:cNvSpPr txBox="1"/>
          <p:nvPr/>
        </p:nvSpPr>
        <p:spPr>
          <a:xfrm>
            <a:off x="2555631" y="1441937"/>
            <a:ext cx="7125888" cy="405681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b="1" dirty="0">
                <a:solidFill>
                  <a:schemeClr val="bg1">
                    <a:lumMod val="95000"/>
                    <a:lumOff val="5000"/>
                  </a:schemeClr>
                </a:solidFill>
                <a:latin typeface="+mj-lt"/>
                <a:ea typeface="+mj-ea"/>
                <a:cs typeface="+mj-cs"/>
              </a:rPr>
              <a:t>Parents Curriculum Workshop</a:t>
            </a:r>
          </a:p>
          <a:p>
            <a:pPr algn="ctr">
              <a:lnSpc>
                <a:spcPct val="90000"/>
              </a:lnSpc>
              <a:spcBef>
                <a:spcPct val="0"/>
              </a:spcBef>
              <a:spcAft>
                <a:spcPts val="600"/>
              </a:spcAft>
            </a:pPr>
            <a:r>
              <a:rPr lang="en-US" sz="2800" b="1" baseline="30000" dirty="0">
                <a:solidFill>
                  <a:schemeClr val="bg1">
                    <a:lumMod val="95000"/>
                    <a:lumOff val="5000"/>
                  </a:schemeClr>
                </a:solidFill>
                <a:latin typeface="+mj-lt"/>
                <a:ea typeface="+mj-ea"/>
                <a:cs typeface="+mj-cs"/>
              </a:rPr>
              <a:t>27th</a:t>
            </a:r>
            <a:r>
              <a:rPr lang="en-US" sz="2800" b="1" dirty="0">
                <a:solidFill>
                  <a:schemeClr val="bg1">
                    <a:lumMod val="95000"/>
                    <a:lumOff val="5000"/>
                  </a:schemeClr>
                </a:solidFill>
                <a:latin typeface="+mj-lt"/>
                <a:ea typeface="+mj-ea"/>
                <a:cs typeface="+mj-cs"/>
              </a:rPr>
              <a:t> September 2023</a:t>
            </a:r>
          </a:p>
          <a:p>
            <a:pPr algn="ctr">
              <a:lnSpc>
                <a:spcPct val="90000"/>
              </a:lnSpc>
              <a:spcBef>
                <a:spcPct val="0"/>
              </a:spcBef>
              <a:spcAft>
                <a:spcPts val="600"/>
              </a:spcAft>
            </a:pPr>
            <a:r>
              <a:rPr lang="en-US" sz="2800" b="1" dirty="0">
                <a:solidFill>
                  <a:schemeClr val="bg1">
                    <a:lumMod val="95000"/>
                    <a:lumOff val="5000"/>
                  </a:schemeClr>
                </a:solidFill>
                <a:latin typeface="+mj-lt"/>
                <a:ea typeface="+mj-ea"/>
                <a:cs typeface="+mj-cs"/>
              </a:rPr>
              <a:t>Nursery</a:t>
            </a:r>
          </a:p>
          <a:p>
            <a:pPr algn="ctr">
              <a:lnSpc>
                <a:spcPct val="90000"/>
              </a:lnSpc>
              <a:spcBef>
                <a:spcPct val="0"/>
              </a:spcBef>
              <a:spcAft>
                <a:spcPts val="600"/>
              </a:spcAft>
            </a:pPr>
            <a:r>
              <a:rPr lang="en-US" sz="2000" b="1" dirty="0">
                <a:solidFill>
                  <a:schemeClr val="bg1">
                    <a:lumMod val="95000"/>
                    <a:lumOff val="5000"/>
                  </a:schemeClr>
                </a:solidFill>
                <a:latin typeface="+mj-lt"/>
                <a:ea typeface="+mj-ea"/>
                <a:cs typeface="+mj-cs"/>
              </a:rPr>
              <a:t>Mrs. Bletcher </a:t>
            </a:r>
          </a:p>
        </p:txBody>
      </p:sp>
    </p:spTree>
    <p:extLst>
      <p:ext uri="{BB962C8B-B14F-4D97-AF65-F5344CB8AC3E}">
        <p14:creationId xmlns:p14="http://schemas.microsoft.com/office/powerpoint/2010/main" val="10313380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FA48C55E-B79A-E6F8-4A7E-7EF16DD8E191}"/>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000" b="1" kern="1200" dirty="0">
                <a:solidFill>
                  <a:srgbClr val="FFFFFF"/>
                </a:solidFill>
                <a:latin typeface="+mj-lt"/>
                <a:ea typeface="+mj-ea"/>
                <a:cs typeface="+mj-cs"/>
              </a:rPr>
              <a:t>Trip information </a:t>
            </a:r>
          </a:p>
        </p:txBody>
      </p:sp>
      <p:sp>
        <p:nvSpPr>
          <p:cNvPr id="2" name="TextBox 1">
            <a:extLst>
              <a:ext uri="{FF2B5EF4-FFF2-40B4-BE49-F238E27FC236}">
                <a16:creationId xmlns:a16="http://schemas.microsoft.com/office/drawing/2014/main" id="{EEF55422-4E8E-30CA-5BCF-87D68767D760}"/>
              </a:ext>
            </a:extLst>
          </p:cNvPr>
          <p:cNvSpPr txBox="1"/>
          <p:nvPr/>
        </p:nvSpPr>
        <p:spPr>
          <a:xfrm>
            <a:off x="4544302" y="1223019"/>
            <a:ext cx="7058694" cy="2585323"/>
          </a:xfrm>
          <a:prstGeom prst="rect">
            <a:avLst/>
          </a:prstGeom>
          <a:noFill/>
        </p:spPr>
        <p:txBody>
          <a:bodyPr wrap="square" rtlCol="0">
            <a:spAutoFit/>
          </a:bodyPr>
          <a:lstStyle/>
          <a:p>
            <a:r>
              <a:rPr lang="en-GB" dirty="0"/>
              <a:t>If we have an upcoming trip then you will receive a letter confirming the date, location and times of the trip. If you would like your child to go on the trip you will have to consent via Parent Pay. If there is a charge for the trip you will need to pay via Parent Pay. If you would like to volunteer as a parent helper for the trip you will need to complete a risk assessment with the class teacher (that will need to be cleared) in advance of the trip.</a:t>
            </a:r>
          </a:p>
          <a:p>
            <a:endParaRPr lang="en-GB" dirty="0"/>
          </a:p>
          <a:p>
            <a:r>
              <a:rPr lang="en-GB" dirty="0"/>
              <a:t>We do have an upcoming trip on the </a:t>
            </a:r>
            <a:r>
              <a:rPr lang="en-GB" b="1" dirty="0"/>
              <a:t>8</a:t>
            </a:r>
            <a:r>
              <a:rPr lang="en-GB" b="1" baseline="30000" dirty="0"/>
              <a:t>th</a:t>
            </a:r>
            <a:r>
              <a:rPr lang="en-GB" b="1" dirty="0"/>
              <a:t> of December </a:t>
            </a:r>
            <a:r>
              <a:rPr lang="en-GB" dirty="0"/>
              <a:t>to see </a:t>
            </a:r>
            <a:r>
              <a:rPr lang="en-GB" b="1" dirty="0"/>
              <a:t>‘Three Billy Goats Gruff’ at Derby Theatre.  </a:t>
            </a:r>
          </a:p>
        </p:txBody>
      </p:sp>
    </p:spTree>
    <p:extLst>
      <p:ext uri="{BB962C8B-B14F-4D97-AF65-F5344CB8AC3E}">
        <p14:creationId xmlns:p14="http://schemas.microsoft.com/office/powerpoint/2010/main" val="402305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FA48C55E-B79A-E6F8-4A7E-7EF16DD8E191}"/>
              </a:ext>
            </a:extLst>
          </p:cNvPr>
          <p:cNvSpPr txBox="1"/>
          <p:nvPr/>
        </p:nvSpPr>
        <p:spPr>
          <a:xfrm>
            <a:off x="179882" y="2767106"/>
            <a:ext cx="3725056"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kern="1200" dirty="0">
                <a:solidFill>
                  <a:srgbClr val="FFFFFF"/>
                </a:solidFill>
                <a:latin typeface="+mj-lt"/>
                <a:ea typeface="+mj-ea"/>
                <a:cs typeface="+mj-cs"/>
              </a:rPr>
              <a:t>Communication</a:t>
            </a:r>
          </a:p>
        </p:txBody>
      </p:sp>
      <p:pic>
        <p:nvPicPr>
          <p:cNvPr id="3" name="Picture 2">
            <a:extLst>
              <a:ext uri="{FF2B5EF4-FFF2-40B4-BE49-F238E27FC236}">
                <a16:creationId xmlns:a16="http://schemas.microsoft.com/office/drawing/2014/main" id="{294F5031-518B-B30D-1CA3-FAA7C606B1F2}"/>
              </a:ext>
            </a:extLst>
          </p:cNvPr>
          <p:cNvPicPr>
            <a:picLocks noChangeAspect="1"/>
          </p:cNvPicPr>
          <p:nvPr/>
        </p:nvPicPr>
        <p:blipFill>
          <a:blip r:embed="rId2"/>
          <a:stretch>
            <a:fillRect/>
          </a:stretch>
        </p:blipFill>
        <p:spPr>
          <a:xfrm>
            <a:off x="4362141" y="471581"/>
            <a:ext cx="7324725" cy="2295525"/>
          </a:xfrm>
          <a:prstGeom prst="rect">
            <a:avLst/>
          </a:prstGeom>
        </p:spPr>
      </p:pic>
      <p:pic>
        <p:nvPicPr>
          <p:cNvPr id="7" name="Picture 6">
            <a:extLst>
              <a:ext uri="{FF2B5EF4-FFF2-40B4-BE49-F238E27FC236}">
                <a16:creationId xmlns:a16="http://schemas.microsoft.com/office/drawing/2014/main" id="{54EA24E2-4ECA-B3E6-04C7-174063D06097}"/>
              </a:ext>
            </a:extLst>
          </p:cNvPr>
          <p:cNvPicPr>
            <a:picLocks noChangeAspect="1"/>
          </p:cNvPicPr>
          <p:nvPr/>
        </p:nvPicPr>
        <p:blipFill>
          <a:blip r:embed="rId3"/>
          <a:stretch>
            <a:fillRect/>
          </a:stretch>
        </p:blipFill>
        <p:spPr>
          <a:xfrm>
            <a:off x="5226353" y="3040873"/>
            <a:ext cx="5883133" cy="3543360"/>
          </a:xfrm>
          <a:prstGeom prst="rect">
            <a:avLst/>
          </a:prstGeom>
        </p:spPr>
      </p:pic>
    </p:spTree>
    <p:extLst>
      <p:ext uri="{BB962C8B-B14F-4D97-AF65-F5344CB8AC3E}">
        <p14:creationId xmlns:p14="http://schemas.microsoft.com/office/powerpoint/2010/main" val="3095566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FA48C55E-B79A-E6F8-4A7E-7EF16DD8E191}"/>
              </a:ext>
            </a:extLst>
          </p:cNvPr>
          <p:cNvSpPr txBox="1"/>
          <p:nvPr/>
        </p:nvSpPr>
        <p:spPr>
          <a:xfrm>
            <a:off x="179882" y="2767106"/>
            <a:ext cx="3725056" cy="3071906"/>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b="1" kern="1200" dirty="0">
              <a:solidFill>
                <a:srgbClr val="FFFFFF"/>
              </a:solidFill>
              <a:latin typeface="+mj-lt"/>
              <a:ea typeface="+mj-ea"/>
              <a:cs typeface="+mj-cs"/>
            </a:endParaRPr>
          </a:p>
        </p:txBody>
      </p:sp>
      <p:sp>
        <p:nvSpPr>
          <p:cNvPr id="5" name="TextBox 4">
            <a:extLst>
              <a:ext uri="{FF2B5EF4-FFF2-40B4-BE49-F238E27FC236}">
                <a16:creationId xmlns:a16="http://schemas.microsoft.com/office/drawing/2014/main" id="{BFE45A1D-0BB2-BF54-AC62-3415CBCF5236}"/>
              </a:ext>
            </a:extLst>
          </p:cNvPr>
          <p:cNvSpPr txBox="1"/>
          <p:nvPr/>
        </p:nvSpPr>
        <p:spPr>
          <a:xfrm>
            <a:off x="396961" y="3068577"/>
            <a:ext cx="6084158" cy="369332"/>
          </a:xfrm>
          <a:prstGeom prst="rect">
            <a:avLst/>
          </a:prstGeom>
          <a:noFill/>
        </p:spPr>
        <p:txBody>
          <a:bodyPr wrap="square">
            <a:spAutoFit/>
          </a:bodyPr>
          <a:lstStyle/>
          <a:p>
            <a:r>
              <a:rPr lang="en-GB" b="1" dirty="0">
                <a:solidFill>
                  <a:schemeClr val="bg1"/>
                </a:solidFill>
              </a:rPr>
              <a:t>End of day Nursery handovers </a:t>
            </a:r>
            <a:endParaRPr lang="en-GB" dirty="0">
              <a:solidFill>
                <a:schemeClr val="bg1"/>
              </a:solidFill>
            </a:endParaRPr>
          </a:p>
        </p:txBody>
      </p:sp>
      <p:sp>
        <p:nvSpPr>
          <p:cNvPr id="8" name="TextBox 7">
            <a:extLst>
              <a:ext uri="{FF2B5EF4-FFF2-40B4-BE49-F238E27FC236}">
                <a16:creationId xmlns:a16="http://schemas.microsoft.com/office/drawing/2014/main" id="{D8024EB9-95C2-13D1-2573-6D87474E74BA}"/>
              </a:ext>
            </a:extLst>
          </p:cNvPr>
          <p:cNvSpPr txBox="1"/>
          <p:nvPr/>
        </p:nvSpPr>
        <p:spPr>
          <a:xfrm>
            <a:off x="4870988" y="1334156"/>
            <a:ext cx="5935877" cy="2585323"/>
          </a:xfrm>
          <a:prstGeom prst="rect">
            <a:avLst/>
          </a:prstGeom>
          <a:noFill/>
        </p:spPr>
        <p:txBody>
          <a:bodyPr wrap="square">
            <a:spAutoFit/>
          </a:bodyPr>
          <a:lstStyle/>
          <a:p>
            <a:r>
              <a:rPr lang="en-GB" dirty="0"/>
              <a:t>At the end of the Nursery session the children wait on the carpet supported by a Hardwick adult. We want the children to feel as calm as possible and stay seated (until their name is called). A key Nursery adult then opens the door at the bottom of Nursery, and we call each child when their adult comes to the door. </a:t>
            </a:r>
            <a:r>
              <a:rPr lang="en-GB" b="1" dirty="0"/>
              <a:t>We ensure each child is safely with their adult before we let them leave Nursery. We do not release if an adult comes to collect who has not been confirmed by the office. </a:t>
            </a:r>
          </a:p>
        </p:txBody>
      </p:sp>
    </p:spTree>
    <p:extLst>
      <p:ext uri="{BB962C8B-B14F-4D97-AF65-F5344CB8AC3E}">
        <p14:creationId xmlns:p14="http://schemas.microsoft.com/office/powerpoint/2010/main" val="35525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FA48C55E-B79A-E6F8-4A7E-7EF16DD8E191}"/>
              </a:ext>
            </a:extLst>
          </p:cNvPr>
          <p:cNvSpPr txBox="1"/>
          <p:nvPr/>
        </p:nvSpPr>
        <p:spPr>
          <a:xfrm>
            <a:off x="179882" y="2767106"/>
            <a:ext cx="3725056" cy="3071906"/>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4000" b="1"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5A7A2897-4A37-3D38-52A1-F3419287C351}"/>
              </a:ext>
            </a:extLst>
          </p:cNvPr>
          <p:cNvSpPr txBox="1"/>
          <p:nvPr/>
        </p:nvSpPr>
        <p:spPr>
          <a:xfrm>
            <a:off x="1163188" y="2990928"/>
            <a:ext cx="1827147" cy="369332"/>
          </a:xfrm>
          <a:prstGeom prst="rect">
            <a:avLst/>
          </a:prstGeom>
          <a:noFill/>
        </p:spPr>
        <p:txBody>
          <a:bodyPr wrap="square">
            <a:spAutoFit/>
          </a:bodyPr>
          <a:lstStyle/>
          <a:p>
            <a:r>
              <a:rPr lang="en-GB" b="1" dirty="0">
                <a:solidFill>
                  <a:schemeClr val="bg1"/>
                </a:solidFill>
              </a:rPr>
              <a:t>Any concerns </a:t>
            </a:r>
            <a:endParaRPr lang="en-GB" dirty="0">
              <a:solidFill>
                <a:schemeClr val="bg1"/>
              </a:solidFill>
            </a:endParaRPr>
          </a:p>
        </p:txBody>
      </p:sp>
      <p:sp>
        <p:nvSpPr>
          <p:cNvPr id="7" name="TextBox 6">
            <a:extLst>
              <a:ext uri="{FF2B5EF4-FFF2-40B4-BE49-F238E27FC236}">
                <a16:creationId xmlns:a16="http://schemas.microsoft.com/office/drawing/2014/main" id="{732F1532-02F1-78A2-0763-8B08EBDA1D47}"/>
              </a:ext>
            </a:extLst>
          </p:cNvPr>
          <p:cNvSpPr txBox="1"/>
          <p:nvPr/>
        </p:nvSpPr>
        <p:spPr>
          <a:xfrm>
            <a:off x="4919533" y="1301648"/>
            <a:ext cx="6349829" cy="1200329"/>
          </a:xfrm>
          <a:prstGeom prst="rect">
            <a:avLst/>
          </a:prstGeom>
          <a:noFill/>
        </p:spPr>
        <p:txBody>
          <a:bodyPr wrap="square">
            <a:spAutoFit/>
          </a:bodyPr>
          <a:lstStyle/>
          <a:p>
            <a:r>
              <a:rPr lang="en-GB" dirty="0"/>
              <a:t>If you have any concerns, please don’t hesitate to contact Mrs Freeman or myself. </a:t>
            </a:r>
          </a:p>
          <a:p>
            <a:endParaRPr lang="en-GB" dirty="0"/>
          </a:p>
          <a:p>
            <a:pPr algn="ctr"/>
            <a:r>
              <a:rPr lang="en-GB" b="1" dirty="0"/>
              <a:t>Thank you for your time! </a:t>
            </a:r>
          </a:p>
        </p:txBody>
      </p:sp>
    </p:spTree>
    <p:extLst>
      <p:ext uri="{BB962C8B-B14F-4D97-AF65-F5344CB8AC3E}">
        <p14:creationId xmlns:p14="http://schemas.microsoft.com/office/powerpoint/2010/main" val="34044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FA48C55E-B79A-E6F8-4A7E-7EF16DD8E191}"/>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kern="1200">
                <a:solidFill>
                  <a:srgbClr val="FFFFFF"/>
                </a:solidFill>
                <a:latin typeface="+mj-lt"/>
                <a:ea typeface="+mj-ea"/>
                <a:cs typeface="+mj-cs"/>
              </a:rPr>
              <a:t>Yearly Overview</a:t>
            </a:r>
            <a:endParaRPr lang="en-US" sz="4000" b="1" kern="1200" dirty="0">
              <a:solidFill>
                <a:srgbClr val="FFFFFF"/>
              </a:solidFill>
              <a:latin typeface="+mj-lt"/>
              <a:ea typeface="+mj-ea"/>
              <a:cs typeface="+mj-cs"/>
            </a:endParaRPr>
          </a:p>
        </p:txBody>
      </p:sp>
      <p:graphicFrame>
        <p:nvGraphicFramePr>
          <p:cNvPr id="5" name="Table 4">
            <a:extLst>
              <a:ext uri="{FF2B5EF4-FFF2-40B4-BE49-F238E27FC236}">
                <a16:creationId xmlns:a16="http://schemas.microsoft.com/office/drawing/2014/main" id="{D7E12E48-4107-489A-4F83-A5A592364A6D}"/>
              </a:ext>
            </a:extLst>
          </p:cNvPr>
          <p:cNvGraphicFramePr>
            <a:graphicFrameLocks noGrp="1"/>
          </p:cNvGraphicFramePr>
          <p:nvPr>
            <p:extLst>
              <p:ext uri="{D42A27DB-BD31-4B8C-83A1-F6EECF244321}">
                <p14:modId xmlns:p14="http://schemas.microsoft.com/office/powerpoint/2010/main" val="483097274"/>
              </p:ext>
            </p:extLst>
          </p:nvPr>
        </p:nvGraphicFramePr>
        <p:xfrm>
          <a:off x="4601042" y="383061"/>
          <a:ext cx="6866028" cy="6054809"/>
        </p:xfrm>
        <a:graphic>
          <a:graphicData uri="http://schemas.openxmlformats.org/drawingml/2006/table">
            <a:tbl>
              <a:tblPr firstRow="1" firstCol="1" bandRow="1">
                <a:tableStyleId>{5C22544A-7EE6-4342-B048-85BDC9FD1C3A}</a:tableStyleId>
              </a:tblPr>
              <a:tblGrid>
                <a:gridCol w="3275407">
                  <a:extLst>
                    <a:ext uri="{9D8B030D-6E8A-4147-A177-3AD203B41FA5}">
                      <a16:colId xmlns:a16="http://schemas.microsoft.com/office/drawing/2014/main" val="3609534349"/>
                    </a:ext>
                  </a:extLst>
                </a:gridCol>
                <a:gridCol w="3590621">
                  <a:extLst>
                    <a:ext uri="{9D8B030D-6E8A-4147-A177-3AD203B41FA5}">
                      <a16:colId xmlns:a16="http://schemas.microsoft.com/office/drawing/2014/main" val="3543672946"/>
                    </a:ext>
                  </a:extLst>
                </a:gridCol>
              </a:tblGrid>
              <a:tr h="27741">
                <a:tc>
                  <a:txBody>
                    <a:bodyPr/>
                    <a:lstStyle/>
                    <a:p>
                      <a:pPr algn="ctr">
                        <a:lnSpc>
                          <a:spcPct val="107000"/>
                        </a:lnSpc>
                        <a:spcAft>
                          <a:spcPts val="800"/>
                        </a:spcAft>
                      </a:pPr>
                      <a:r>
                        <a:rPr lang="en-GB" sz="100">
                          <a:effectLst/>
                        </a:rPr>
                        <a:t>Term</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6363" marR="6363" marT="0" marB="0"/>
                </a:tc>
                <a:tc>
                  <a:txBody>
                    <a:bodyPr/>
                    <a:lstStyle/>
                    <a:p>
                      <a:pPr algn="ctr">
                        <a:lnSpc>
                          <a:spcPct val="107000"/>
                        </a:lnSpc>
                        <a:spcAft>
                          <a:spcPts val="800"/>
                        </a:spcAft>
                      </a:pPr>
                      <a:r>
                        <a:rPr lang="en-GB" sz="100">
                          <a:effectLst/>
                        </a:rPr>
                        <a:t>Nursery</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6363" marR="6363" marT="0" marB="0"/>
                </a:tc>
                <a:extLst>
                  <a:ext uri="{0D108BD9-81ED-4DB2-BD59-A6C34878D82A}">
                    <a16:rowId xmlns:a16="http://schemas.microsoft.com/office/drawing/2014/main" val="1350922465"/>
                  </a:ext>
                </a:extLst>
              </a:tr>
              <a:tr h="154469">
                <a:tc rowSpan="4">
                  <a:txBody>
                    <a:bodyPr/>
                    <a:lstStyle/>
                    <a:p>
                      <a:pPr algn="ctr">
                        <a:lnSpc>
                          <a:spcPct val="107000"/>
                        </a:lnSpc>
                        <a:spcAft>
                          <a:spcPts val="800"/>
                        </a:spcAft>
                      </a:pPr>
                      <a:r>
                        <a:rPr lang="en-GB" sz="1000" dirty="0">
                          <a:effectLst/>
                        </a:rPr>
                        <a:t>Autumn 1</a:t>
                      </a:r>
                    </a:p>
                    <a:p>
                      <a:pPr algn="ctr">
                        <a:lnSpc>
                          <a:spcPct val="107000"/>
                        </a:lnSpc>
                        <a:spcAft>
                          <a:spcPts val="800"/>
                        </a:spcAft>
                      </a:pPr>
                      <a:r>
                        <a:rPr lang="en-GB" sz="1000" dirty="0">
                          <a:effectLst/>
                        </a:rPr>
                        <a:t>(Science and DT)</a:t>
                      </a:r>
                    </a:p>
                    <a:p>
                      <a:pPr algn="ct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Who am I? What happens in Autumn? </a:t>
                      </a:r>
                    </a:p>
                  </a:txBody>
                  <a:tcPr marL="5008" marR="5008" marT="0" marB="0" anchor="ctr"/>
                </a:tc>
                <a:tc>
                  <a:txBody>
                    <a:bodyPr/>
                    <a:lstStyle/>
                    <a:p>
                      <a:pPr algn="ctr">
                        <a:lnSpc>
                          <a:spcPct val="107000"/>
                        </a:lnSpc>
                        <a:spcAft>
                          <a:spcPts val="800"/>
                        </a:spcAft>
                      </a:pPr>
                      <a:r>
                        <a:rPr lang="en-GB" sz="100" dirty="0">
                          <a:effectLst/>
                        </a:rPr>
                        <a:t>Who am I?</a:t>
                      </a:r>
                    </a:p>
                    <a:p>
                      <a:pPr algn="ctr">
                        <a:lnSpc>
                          <a:spcPct val="107000"/>
                        </a:lnSpc>
                        <a:spcAft>
                          <a:spcPts val="800"/>
                        </a:spcAft>
                      </a:pPr>
                      <a:r>
                        <a:rPr lang="en-GB" sz="100" dirty="0">
                          <a:effectLst/>
                        </a:rPr>
                        <a:t>What happens in autumn?</a:t>
                      </a:r>
                      <a:endParaRPr lang="en-GB" sz="100" dirty="0">
                        <a:effectLst/>
                        <a:latin typeface="Calibri" panose="020F0502020204030204" pitchFamily="34" charset="0"/>
                        <a:ea typeface="Calibri" panose="020F0502020204030204" pitchFamily="34" charset="0"/>
                        <a:cs typeface="Times New Roman" panose="02020603050405020304" pitchFamily="18" charset="0"/>
                      </a:endParaRPr>
                    </a:p>
                  </a:txBody>
                  <a:tcPr marL="1650" marR="1650" marT="2357" marB="2357"/>
                </a:tc>
                <a:extLst>
                  <a:ext uri="{0D108BD9-81ED-4DB2-BD59-A6C34878D82A}">
                    <a16:rowId xmlns:a16="http://schemas.microsoft.com/office/drawing/2014/main" val="1088968480"/>
                  </a:ext>
                </a:extLst>
              </a:tr>
              <a:tr h="32889">
                <a:tc vMerge="1">
                  <a:txBody>
                    <a:bodyPr/>
                    <a:lstStyle/>
                    <a:p>
                      <a:endParaRPr lang="en-GB"/>
                    </a:p>
                  </a:txBody>
                  <a:tcPr/>
                </a:tc>
                <a:tc>
                  <a:txBody>
                    <a:bodyPr/>
                    <a:lstStyle/>
                    <a:p>
                      <a:pPr algn="ctr">
                        <a:lnSpc>
                          <a:spcPct val="107000"/>
                        </a:lnSpc>
                        <a:spcAft>
                          <a:spcPts val="800"/>
                        </a:spcAft>
                      </a:pPr>
                      <a:r>
                        <a:rPr lang="en-GB" sz="100">
                          <a:effectLst/>
                        </a:rPr>
                        <a:t>Stay and Play with Parents</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1650" marR="1650" marT="2357" marB="2357"/>
                </a:tc>
                <a:extLst>
                  <a:ext uri="{0D108BD9-81ED-4DB2-BD59-A6C34878D82A}">
                    <a16:rowId xmlns:a16="http://schemas.microsoft.com/office/drawing/2014/main" val="1288273985"/>
                  </a:ext>
                </a:extLst>
              </a:tr>
              <a:tr h="32889">
                <a:tc vMerge="1">
                  <a:txBody>
                    <a:bodyPr/>
                    <a:lstStyle/>
                    <a:p>
                      <a:endParaRPr lang="en-GB"/>
                    </a:p>
                  </a:txBody>
                  <a:tcPr/>
                </a:tc>
                <a:tc>
                  <a:txBody>
                    <a:bodyPr/>
                    <a:lstStyle/>
                    <a:p>
                      <a:pPr algn="ctr">
                        <a:lnSpc>
                          <a:spcPct val="107000"/>
                        </a:lnSpc>
                        <a:spcAft>
                          <a:spcPts val="800"/>
                        </a:spcAft>
                      </a:pPr>
                      <a:r>
                        <a:rPr lang="en-GB" sz="100">
                          <a:effectLst/>
                        </a:rPr>
                        <a:t>Carving Pumpkins</a:t>
                      </a:r>
                      <a:endParaRPr lang="en-GB" sz="100">
                        <a:effectLst/>
                        <a:latin typeface="Calibri" panose="020F0502020204030204" pitchFamily="34" charset="0"/>
                        <a:ea typeface="Calibri" panose="020F0502020204030204" pitchFamily="34" charset="0"/>
                        <a:cs typeface="Times New Roman" panose="02020603050405020304" pitchFamily="18" charset="0"/>
                      </a:endParaRPr>
                    </a:p>
                  </a:txBody>
                  <a:tcPr marL="1650" marR="1650" marT="2357" marB="2357"/>
                </a:tc>
                <a:extLst>
                  <a:ext uri="{0D108BD9-81ED-4DB2-BD59-A6C34878D82A}">
                    <a16:rowId xmlns:a16="http://schemas.microsoft.com/office/drawing/2014/main" val="153502975"/>
                  </a:ext>
                </a:extLst>
              </a:tr>
              <a:tr h="753451">
                <a:tc vMerge="1">
                  <a:txBody>
                    <a:bodyPr/>
                    <a:lstStyle/>
                    <a:p>
                      <a:endParaRPr lang="en-GB"/>
                    </a:p>
                  </a:txBody>
                  <a:tcPr/>
                </a:tc>
                <a:tc>
                  <a:txBody>
                    <a:bodyPr/>
                    <a:lstStyle/>
                    <a:p>
                      <a:pPr algn="ctr">
                        <a:lnSpc>
                          <a:spcPct val="107000"/>
                        </a:lnSpc>
                        <a:spcAft>
                          <a:spcPts val="800"/>
                        </a:spcAft>
                      </a:pPr>
                      <a:r>
                        <a:rPr lang="en-GB" sz="1000" dirty="0">
                          <a:effectLst/>
                        </a:rPr>
                        <a:t>Lulu's First Day</a:t>
                      </a:r>
                    </a:p>
                    <a:p>
                      <a:pPr algn="ctr">
                        <a:lnSpc>
                          <a:spcPct val="107000"/>
                        </a:lnSpc>
                        <a:spcAft>
                          <a:spcPts val="800"/>
                        </a:spcAft>
                      </a:pPr>
                      <a:r>
                        <a:rPr lang="en-GB" sz="1000" dirty="0">
                          <a:effectLst/>
                        </a:rPr>
                        <a:t>Hair Love / Leaf Man</a:t>
                      </a:r>
                    </a:p>
                    <a:p>
                      <a:pPr algn="ctr">
                        <a:lnSpc>
                          <a:spcPct val="107000"/>
                        </a:lnSpc>
                        <a:spcAft>
                          <a:spcPts val="800"/>
                        </a:spcAft>
                      </a:pPr>
                      <a:r>
                        <a:rPr lang="en-GB" sz="1000" dirty="0">
                          <a:effectLst/>
                        </a:rPr>
                        <a:t>Five Little Pumpkins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50" marR="1650" marT="2357" marB="2357"/>
                </a:tc>
                <a:extLst>
                  <a:ext uri="{0D108BD9-81ED-4DB2-BD59-A6C34878D82A}">
                    <a16:rowId xmlns:a16="http://schemas.microsoft.com/office/drawing/2014/main" val="4123866967"/>
                  </a:ext>
                </a:extLst>
              </a:tr>
              <a:tr h="464394">
                <a:tc rowSpan="2">
                  <a:txBody>
                    <a:bodyPr/>
                    <a:lstStyle/>
                    <a:p>
                      <a:pPr algn="ctr">
                        <a:lnSpc>
                          <a:spcPct val="107000"/>
                        </a:lnSpc>
                        <a:spcAft>
                          <a:spcPts val="800"/>
                        </a:spcAft>
                      </a:pPr>
                      <a:r>
                        <a:rPr lang="en-GB" sz="1000" dirty="0">
                          <a:effectLst/>
                        </a:rPr>
                        <a:t>Autumn 2</a:t>
                      </a:r>
                    </a:p>
                    <a:p>
                      <a:pPr algn="ctr">
                        <a:lnSpc>
                          <a:spcPct val="107000"/>
                        </a:lnSpc>
                        <a:spcAft>
                          <a:spcPts val="800"/>
                        </a:spcAft>
                      </a:pPr>
                      <a:r>
                        <a:rPr lang="en-GB" sz="1000" dirty="0">
                          <a:effectLst/>
                        </a:rPr>
                        <a:t>(History)</a:t>
                      </a:r>
                    </a:p>
                    <a:p>
                      <a:pPr algn="ct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What happens at night? What is a winter wonderland? </a:t>
                      </a:r>
                    </a:p>
                  </a:txBody>
                  <a:tcPr marL="5008" marR="5008" marT="0" marB="0" anchor="ctr"/>
                </a:tc>
                <a:tc>
                  <a:txBody>
                    <a:bodyPr/>
                    <a:lstStyle/>
                    <a:p>
                      <a:pPr algn="ctr">
                        <a:lnSpc>
                          <a:spcPct val="107000"/>
                        </a:lnSpc>
                        <a:spcAft>
                          <a:spcPts val="800"/>
                        </a:spcAft>
                      </a:pPr>
                      <a:r>
                        <a:rPr lang="en-GB" sz="1000">
                          <a:effectLst/>
                        </a:rPr>
                        <a:t>What happens at night?</a:t>
                      </a:r>
                    </a:p>
                    <a:p>
                      <a:pPr algn="ctr">
                        <a:lnSpc>
                          <a:spcPct val="107000"/>
                        </a:lnSpc>
                        <a:spcAft>
                          <a:spcPts val="800"/>
                        </a:spcAft>
                      </a:pPr>
                      <a:r>
                        <a:rPr lang="en-GB" sz="1000">
                          <a:effectLst/>
                        </a:rPr>
                        <a:t>What is a winter wonderland?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50" marR="1650" marT="2357" marB="2357"/>
                </a:tc>
                <a:extLst>
                  <a:ext uri="{0D108BD9-81ED-4DB2-BD59-A6C34878D82A}">
                    <a16:rowId xmlns:a16="http://schemas.microsoft.com/office/drawing/2014/main" val="1337086201"/>
                  </a:ext>
                </a:extLst>
              </a:tr>
              <a:tr h="753451">
                <a:tc vMerge="1">
                  <a:txBody>
                    <a:bodyPr/>
                    <a:lstStyle/>
                    <a:p>
                      <a:endParaRPr lang="en-GB"/>
                    </a:p>
                  </a:txBody>
                  <a:tcPr/>
                </a:tc>
                <a:tc>
                  <a:txBody>
                    <a:bodyPr/>
                    <a:lstStyle/>
                    <a:p>
                      <a:pPr algn="ctr">
                        <a:lnSpc>
                          <a:spcPct val="107000"/>
                        </a:lnSpc>
                        <a:spcAft>
                          <a:spcPts val="800"/>
                        </a:spcAft>
                      </a:pPr>
                      <a:r>
                        <a:rPr lang="en-GB" sz="1000" dirty="0">
                          <a:effectLst/>
                        </a:rPr>
                        <a:t>Night time</a:t>
                      </a:r>
                    </a:p>
                    <a:p>
                      <a:pPr algn="ctr">
                        <a:lnSpc>
                          <a:spcPct val="107000"/>
                        </a:lnSpc>
                        <a:spcAft>
                          <a:spcPts val="800"/>
                        </a:spcAft>
                      </a:pPr>
                      <a:r>
                        <a:rPr lang="en-GB" sz="1000" dirty="0">
                          <a:effectLst/>
                        </a:rPr>
                        <a:t>Dream Snow /  Snowball</a:t>
                      </a:r>
                    </a:p>
                    <a:p>
                      <a:pPr algn="ctr">
                        <a:lnSpc>
                          <a:spcPct val="107000"/>
                        </a:lnSpc>
                        <a:spcAft>
                          <a:spcPts val="800"/>
                        </a:spcAft>
                      </a:pPr>
                      <a:r>
                        <a:rPr lang="en-GB" sz="1000" dirty="0">
                          <a:effectLst/>
                        </a:rPr>
                        <a:t>Dear Santa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50" marR="1650" marT="2357" marB="2357"/>
                </a:tc>
                <a:extLst>
                  <a:ext uri="{0D108BD9-81ED-4DB2-BD59-A6C34878D82A}">
                    <a16:rowId xmlns:a16="http://schemas.microsoft.com/office/drawing/2014/main" val="4291618944"/>
                  </a:ext>
                </a:extLst>
              </a:tr>
              <a:tr h="170188">
                <a:tc gridSpan="2">
                  <a:txBody>
                    <a:bodyPr/>
                    <a:lstStyle/>
                    <a:p>
                      <a:pPr algn="ctr">
                        <a:lnSpc>
                          <a:spcPct val="107000"/>
                        </a:lnSpc>
                        <a:spcAft>
                          <a:spcPts val="80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08" marR="5008" marT="0" marB="0" anchor="ctr"/>
                </a:tc>
                <a:tc hMerge="1">
                  <a:txBody>
                    <a:bodyPr/>
                    <a:lstStyle/>
                    <a:p>
                      <a:endParaRPr lang="en-GB"/>
                    </a:p>
                  </a:txBody>
                  <a:tcPr/>
                </a:tc>
                <a:extLst>
                  <a:ext uri="{0D108BD9-81ED-4DB2-BD59-A6C34878D82A}">
                    <a16:rowId xmlns:a16="http://schemas.microsoft.com/office/drawing/2014/main" val="3167280692"/>
                  </a:ext>
                </a:extLst>
              </a:tr>
              <a:tr h="175338">
                <a:tc rowSpan="2">
                  <a:txBody>
                    <a:bodyPr/>
                    <a:lstStyle/>
                    <a:p>
                      <a:pPr algn="ctr">
                        <a:lnSpc>
                          <a:spcPct val="107000"/>
                        </a:lnSpc>
                        <a:spcAft>
                          <a:spcPts val="800"/>
                        </a:spcAft>
                      </a:pPr>
                      <a:r>
                        <a:rPr lang="en-GB" sz="1000" dirty="0">
                          <a:effectLst/>
                        </a:rPr>
                        <a:t>Spring 1</a:t>
                      </a:r>
                    </a:p>
                    <a:p>
                      <a:pPr algn="ctr">
                        <a:lnSpc>
                          <a:spcPct val="107000"/>
                        </a:lnSpc>
                        <a:spcAft>
                          <a:spcPts val="800"/>
                        </a:spcAft>
                      </a:pPr>
                      <a:r>
                        <a:rPr lang="en-GB" sz="1000" dirty="0">
                          <a:effectLst/>
                        </a:rPr>
                        <a:t>(Science and Art)</a:t>
                      </a:r>
                    </a:p>
                    <a:p>
                      <a:pPr algn="ct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How many colours are in a rainbow? </a:t>
                      </a:r>
                    </a:p>
                  </a:txBody>
                  <a:tcPr marL="5008" marR="5008" marT="0" marB="0" anchor="ctr"/>
                </a:tc>
                <a:tc>
                  <a:txBody>
                    <a:bodyPr/>
                    <a:lstStyle/>
                    <a:p>
                      <a:pPr algn="ctr">
                        <a:lnSpc>
                          <a:spcPct val="107000"/>
                        </a:lnSpc>
                        <a:spcAft>
                          <a:spcPts val="800"/>
                        </a:spcAft>
                      </a:pPr>
                      <a:r>
                        <a:rPr lang="en-GB" sz="1000">
                          <a:effectLst/>
                        </a:rPr>
                        <a:t>How many colours are in a rainbow?</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0" marR="1650" marT="2357" marB="2357"/>
                </a:tc>
                <a:extLst>
                  <a:ext uri="{0D108BD9-81ED-4DB2-BD59-A6C34878D82A}">
                    <a16:rowId xmlns:a16="http://schemas.microsoft.com/office/drawing/2014/main" val="1620029690"/>
                  </a:ext>
                </a:extLst>
              </a:tr>
              <a:tr h="753451">
                <a:tc vMerge="1">
                  <a:txBody>
                    <a:bodyPr/>
                    <a:lstStyle/>
                    <a:p>
                      <a:endParaRPr lang="en-GB"/>
                    </a:p>
                  </a:txBody>
                  <a:tcPr/>
                </a:tc>
                <a:tc>
                  <a:txBody>
                    <a:bodyPr/>
                    <a:lstStyle/>
                    <a:p>
                      <a:pPr algn="ctr">
                        <a:lnSpc>
                          <a:spcPct val="107000"/>
                        </a:lnSpc>
                        <a:spcAft>
                          <a:spcPts val="800"/>
                        </a:spcAft>
                      </a:pPr>
                      <a:r>
                        <a:rPr lang="en-GB" sz="1000" dirty="0">
                          <a:effectLst/>
                        </a:rPr>
                        <a:t>Red Rockets and Rainbow Jelly </a:t>
                      </a:r>
                    </a:p>
                    <a:p>
                      <a:pPr algn="ctr">
                        <a:lnSpc>
                          <a:spcPct val="107000"/>
                        </a:lnSpc>
                        <a:spcAft>
                          <a:spcPts val="800"/>
                        </a:spcAft>
                      </a:pPr>
                      <a:r>
                        <a:rPr lang="en-GB" sz="1000" dirty="0">
                          <a:effectLst/>
                        </a:rPr>
                        <a:t>The Colour Monster </a:t>
                      </a:r>
                    </a:p>
                    <a:p>
                      <a:pPr algn="ctr">
                        <a:lnSpc>
                          <a:spcPct val="107000"/>
                        </a:lnSpc>
                        <a:spcAft>
                          <a:spcPts val="800"/>
                        </a:spcAft>
                      </a:pPr>
                      <a:r>
                        <a:rPr lang="en-GB" sz="1000" dirty="0">
                          <a:effectLst/>
                        </a:rPr>
                        <a:t>Brown Bear, Brown Bear what do you see?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50" marR="1650" marT="2357" marB="2357"/>
                </a:tc>
                <a:extLst>
                  <a:ext uri="{0D108BD9-81ED-4DB2-BD59-A6C34878D82A}">
                    <a16:rowId xmlns:a16="http://schemas.microsoft.com/office/drawing/2014/main" val="3503487923"/>
                  </a:ext>
                </a:extLst>
              </a:tr>
              <a:tr h="175338">
                <a:tc rowSpan="2">
                  <a:txBody>
                    <a:bodyPr/>
                    <a:lstStyle/>
                    <a:p>
                      <a:pPr algn="ctr">
                        <a:lnSpc>
                          <a:spcPct val="107000"/>
                        </a:lnSpc>
                        <a:spcAft>
                          <a:spcPts val="800"/>
                        </a:spcAft>
                      </a:pPr>
                      <a:r>
                        <a:rPr lang="en-GB" sz="1000" dirty="0">
                          <a:effectLst/>
                        </a:rPr>
                        <a:t>Spring 2</a:t>
                      </a:r>
                    </a:p>
                    <a:p>
                      <a:pPr algn="ctr">
                        <a:lnSpc>
                          <a:spcPct val="107000"/>
                        </a:lnSpc>
                        <a:spcAft>
                          <a:spcPts val="800"/>
                        </a:spcAft>
                      </a:pPr>
                      <a:r>
                        <a:rPr lang="en-GB" sz="1000" dirty="0">
                          <a:effectLst/>
                        </a:rPr>
                        <a:t>(History)</a:t>
                      </a:r>
                    </a:p>
                    <a:p>
                      <a:pPr algn="ct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How do plants and animals grow? </a:t>
                      </a:r>
                    </a:p>
                  </a:txBody>
                  <a:tcPr marL="5008" marR="5008" marT="0" marB="0" anchor="ctr"/>
                </a:tc>
                <a:tc>
                  <a:txBody>
                    <a:bodyPr/>
                    <a:lstStyle/>
                    <a:p>
                      <a:pPr algn="ctr">
                        <a:lnSpc>
                          <a:spcPct val="107000"/>
                        </a:lnSpc>
                        <a:spcAft>
                          <a:spcPts val="800"/>
                        </a:spcAft>
                      </a:pPr>
                      <a:r>
                        <a:rPr lang="en-GB" sz="1000" dirty="0">
                          <a:effectLst/>
                        </a:rPr>
                        <a:t>How do plants and animals grow?</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50" marR="1650" marT="2357" marB="2357"/>
                </a:tc>
                <a:extLst>
                  <a:ext uri="{0D108BD9-81ED-4DB2-BD59-A6C34878D82A}">
                    <a16:rowId xmlns:a16="http://schemas.microsoft.com/office/drawing/2014/main" val="162369431"/>
                  </a:ext>
                </a:extLst>
              </a:tr>
              <a:tr h="533444">
                <a:tc vMerge="1">
                  <a:txBody>
                    <a:bodyPr/>
                    <a:lstStyle/>
                    <a:p>
                      <a:endParaRPr lang="en-GB"/>
                    </a:p>
                  </a:txBody>
                  <a:tcPr/>
                </a:tc>
                <a:tc>
                  <a:txBody>
                    <a:bodyPr/>
                    <a:lstStyle/>
                    <a:p>
                      <a:pPr algn="ctr">
                        <a:lnSpc>
                          <a:spcPct val="107000"/>
                        </a:lnSpc>
                        <a:spcAft>
                          <a:spcPts val="800"/>
                        </a:spcAft>
                      </a:pPr>
                      <a:r>
                        <a:rPr lang="en-GB" sz="1000" dirty="0">
                          <a:effectLst/>
                        </a:rPr>
                        <a:t>Oh Dear!  Noisy Farm, </a:t>
                      </a:r>
                    </a:p>
                    <a:p>
                      <a:pPr algn="ctr">
                        <a:lnSpc>
                          <a:spcPct val="107000"/>
                        </a:lnSpc>
                        <a:spcAft>
                          <a:spcPts val="800"/>
                        </a:spcAft>
                      </a:pPr>
                      <a:r>
                        <a:rPr lang="en-GB" sz="1000" dirty="0">
                          <a:effectLst/>
                        </a:rPr>
                        <a:t>Who is in the egg?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50" marR="1650" marT="2357" marB="2357"/>
                </a:tc>
                <a:extLst>
                  <a:ext uri="{0D108BD9-81ED-4DB2-BD59-A6C34878D82A}">
                    <a16:rowId xmlns:a16="http://schemas.microsoft.com/office/drawing/2014/main" val="3880360948"/>
                  </a:ext>
                </a:extLst>
              </a:tr>
              <a:tr h="170188">
                <a:tc gridSpan="2">
                  <a:txBody>
                    <a:bodyPr/>
                    <a:lstStyle/>
                    <a:p>
                      <a:pPr algn="l">
                        <a:lnSpc>
                          <a:spcPct val="107000"/>
                        </a:lnSpc>
                        <a:spcAft>
                          <a:spcPts val="80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08" marR="5008" marT="0" marB="0" anchor="ctr"/>
                </a:tc>
                <a:tc hMerge="1">
                  <a:txBody>
                    <a:bodyPr/>
                    <a:lstStyle/>
                    <a:p>
                      <a:endParaRPr lang="en-GB"/>
                    </a:p>
                  </a:txBody>
                  <a:tcPr/>
                </a:tc>
                <a:extLst>
                  <a:ext uri="{0D108BD9-81ED-4DB2-BD59-A6C34878D82A}">
                    <a16:rowId xmlns:a16="http://schemas.microsoft.com/office/drawing/2014/main" val="4270717398"/>
                  </a:ext>
                </a:extLst>
              </a:tr>
              <a:tr h="175338">
                <a:tc rowSpan="2">
                  <a:txBody>
                    <a:bodyPr/>
                    <a:lstStyle/>
                    <a:p>
                      <a:pPr algn="ctr">
                        <a:lnSpc>
                          <a:spcPct val="107000"/>
                        </a:lnSpc>
                        <a:spcAft>
                          <a:spcPts val="800"/>
                        </a:spcAft>
                      </a:pPr>
                      <a:r>
                        <a:rPr lang="en-GB" sz="1000" dirty="0">
                          <a:effectLst/>
                        </a:rPr>
                        <a:t>Summer 1</a:t>
                      </a:r>
                    </a:p>
                    <a:p>
                      <a:pPr algn="ctr">
                        <a:lnSpc>
                          <a:spcPct val="107000"/>
                        </a:lnSpc>
                        <a:spcAft>
                          <a:spcPts val="800"/>
                        </a:spcAft>
                      </a:pPr>
                      <a:r>
                        <a:rPr lang="en-GB" sz="1000" dirty="0">
                          <a:effectLst/>
                        </a:rPr>
                        <a:t>(Science)</a:t>
                      </a:r>
                    </a:p>
                    <a:p>
                      <a:pPr algn="ct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Why is moving healthy? </a:t>
                      </a:r>
                    </a:p>
                  </a:txBody>
                  <a:tcPr marL="5008" marR="5008" marT="0" marB="0" anchor="ctr"/>
                </a:tc>
                <a:tc>
                  <a:txBody>
                    <a:bodyPr/>
                    <a:lstStyle/>
                    <a:p>
                      <a:pPr algn="ctr">
                        <a:lnSpc>
                          <a:spcPct val="107000"/>
                        </a:lnSpc>
                        <a:spcAft>
                          <a:spcPts val="800"/>
                        </a:spcAft>
                      </a:pPr>
                      <a:r>
                        <a:rPr lang="en-GB" sz="1000">
                          <a:effectLst/>
                        </a:rPr>
                        <a:t>Why is moving healthy?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650" marR="1650" marT="2357" marB="2357"/>
                </a:tc>
                <a:extLst>
                  <a:ext uri="{0D108BD9-81ED-4DB2-BD59-A6C34878D82A}">
                    <a16:rowId xmlns:a16="http://schemas.microsoft.com/office/drawing/2014/main" val="3929433141"/>
                  </a:ext>
                </a:extLst>
              </a:tr>
              <a:tr h="753451">
                <a:tc vMerge="1">
                  <a:txBody>
                    <a:bodyPr/>
                    <a:lstStyle/>
                    <a:p>
                      <a:endParaRPr lang="en-GB"/>
                    </a:p>
                  </a:txBody>
                  <a:tcPr/>
                </a:tc>
                <a:tc>
                  <a:txBody>
                    <a:bodyPr/>
                    <a:lstStyle/>
                    <a:p>
                      <a:pPr algn="ctr">
                        <a:lnSpc>
                          <a:spcPct val="107000"/>
                        </a:lnSpc>
                        <a:spcAft>
                          <a:spcPts val="800"/>
                        </a:spcAft>
                      </a:pPr>
                      <a:r>
                        <a:rPr lang="en-GB" sz="1000" dirty="0">
                          <a:effectLst/>
                        </a:rPr>
                        <a:t>The Very Hungry Caterpillar </a:t>
                      </a:r>
                    </a:p>
                    <a:p>
                      <a:pPr algn="ctr">
                        <a:lnSpc>
                          <a:spcPct val="107000"/>
                        </a:lnSpc>
                        <a:spcAft>
                          <a:spcPts val="800"/>
                        </a:spcAft>
                      </a:pPr>
                      <a:r>
                        <a:rPr lang="en-GB" sz="1000" dirty="0">
                          <a:effectLst/>
                        </a:rPr>
                        <a:t>Colin and Lee</a:t>
                      </a:r>
                    </a:p>
                    <a:p>
                      <a:pPr algn="ctr">
                        <a:lnSpc>
                          <a:spcPct val="107000"/>
                        </a:lnSpc>
                        <a:spcAft>
                          <a:spcPts val="800"/>
                        </a:spcAft>
                      </a:pPr>
                      <a:r>
                        <a:rPr lang="en-GB" sz="1000" dirty="0">
                          <a:effectLst/>
                        </a:rPr>
                        <a:t>Mini Rabbit Not Lost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50" marR="1650" marT="2357" marB="2357"/>
                </a:tc>
                <a:extLst>
                  <a:ext uri="{0D108BD9-81ED-4DB2-BD59-A6C34878D82A}">
                    <a16:rowId xmlns:a16="http://schemas.microsoft.com/office/drawing/2014/main" val="3612622892"/>
                  </a:ext>
                </a:extLst>
              </a:tr>
              <a:tr h="175338">
                <a:tc rowSpan="2">
                  <a:txBody>
                    <a:bodyPr/>
                    <a:lstStyle/>
                    <a:p>
                      <a:pPr algn="ctr">
                        <a:lnSpc>
                          <a:spcPct val="107000"/>
                        </a:lnSpc>
                        <a:spcAft>
                          <a:spcPts val="800"/>
                        </a:spcAft>
                      </a:pPr>
                      <a:r>
                        <a:rPr lang="en-GB" sz="1000" dirty="0">
                          <a:effectLst/>
                        </a:rPr>
                        <a:t>Summer 2</a:t>
                      </a:r>
                    </a:p>
                    <a:p>
                      <a:pPr algn="ctr">
                        <a:lnSpc>
                          <a:spcPct val="107000"/>
                        </a:lnSpc>
                        <a:spcAft>
                          <a:spcPts val="800"/>
                        </a:spcAft>
                      </a:pPr>
                      <a:r>
                        <a:rPr lang="en-GB" sz="1000" dirty="0">
                          <a:effectLst/>
                        </a:rPr>
                        <a:t>(</a:t>
                      </a:r>
                      <a:r>
                        <a:rPr lang="en-GB" sz="1000" dirty="0" err="1">
                          <a:effectLst/>
                        </a:rPr>
                        <a:t>Geog</a:t>
                      </a:r>
                      <a:r>
                        <a:rPr lang="en-GB" sz="1000" dirty="0">
                          <a:effectLst/>
                        </a:rPr>
                        <a:t>)</a:t>
                      </a:r>
                    </a:p>
                    <a:p>
                      <a:pPr algn="ctr">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Can you tumble? </a:t>
                      </a:r>
                    </a:p>
                  </a:txBody>
                  <a:tcPr marL="5008" marR="5008" marT="0" marB="0" anchor="ctr"/>
                </a:tc>
                <a:tc>
                  <a:txBody>
                    <a:bodyPr/>
                    <a:lstStyle/>
                    <a:p>
                      <a:pPr algn="ctr">
                        <a:lnSpc>
                          <a:spcPct val="107000"/>
                        </a:lnSpc>
                        <a:spcAft>
                          <a:spcPts val="800"/>
                        </a:spcAft>
                      </a:pPr>
                      <a:r>
                        <a:rPr lang="en-GB" sz="1000" dirty="0">
                          <a:effectLst/>
                        </a:rPr>
                        <a:t>Can you tumble?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50" marR="1650" marT="2357" marB="2357"/>
                </a:tc>
                <a:extLst>
                  <a:ext uri="{0D108BD9-81ED-4DB2-BD59-A6C34878D82A}">
                    <a16:rowId xmlns:a16="http://schemas.microsoft.com/office/drawing/2014/main" val="4125290067"/>
                  </a:ext>
                </a:extLst>
              </a:tr>
              <a:tr h="753451">
                <a:tc vMerge="1">
                  <a:txBody>
                    <a:bodyPr/>
                    <a:lstStyle/>
                    <a:p>
                      <a:endParaRPr lang="en-GB"/>
                    </a:p>
                  </a:txBody>
                  <a:tcPr/>
                </a:tc>
                <a:tc>
                  <a:txBody>
                    <a:bodyPr/>
                    <a:lstStyle/>
                    <a:p>
                      <a:pPr algn="ctr">
                        <a:lnSpc>
                          <a:spcPct val="107000"/>
                        </a:lnSpc>
                        <a:spcAft>
                          <a:spcPts val="800"/>
                        </a:spcAft>
                      </a:pPr>
                      <a:r>
                        <a:rPr lang="en-GB" sz="1000" dirty="0">
                          <a:effectLst/>
                        </a:rPr>
                        <a:t>Ready Steady Mo! </a:t>
                      </a:r>
                    </a:p>
                    <a:p>
                      <a:pPr algn="ctr">
                        <a:lnSpc>
                          <a:spcPct val="107000"/>
                        </a:lnSpc>
                        <a:spcAft>
                          <a:spcPts val="800"/>
                        </a:spcAft>
                      </a:pPr>
                      <a:r>
                        <a:rPr lang="en-GB" sz="1000" dirty="0">
                          <a:effectLst/>
                        </a:rPr>
                        <a:t>Every Bunny is a Yoga Bunny</a:t>
                      </a:r>
                    </a:p>
                    <a:p>
                      <a:pPr algn="ctr">
                        <a:lnSpc>
                          <a:spcPct val="107000"/>
                        </a:lnSpc>
                        <a:spcAft>
                          <a:spcPts val="800"/>
                        </a:spcAft>
                      </a:pPr>
                      <a:r>
                        <a:rPr lang="en-GB" sz="1000" dirty="0">
                          <a:effectLst/>
                        </a:rPr>
                        <a:t>The Frog Olympics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50" marR="1650" marT="2357" marB="2357"/>
                </a:tc>
                <a:extLst>
                  <a:ext uri="{0D108BD9-81ED-4DB2-BD59-A6C34878D82A}">
                    <a16:rowId xmlns:a16="http://schemas.microsoft.com/office/drawing/2014/main" val="82871696"/>
                  </a:ext>
                </a:extLst>
              </a:tr>
            </a:tbl>
          </a:graphicData>
        </a:graphic>
      </p:graphicFrame>
    </p:spTree>
    <p:extLst>
      <p:ext uri="{BB962C8B-B14F-4D97-AF65-F5344CB8AC3E}">
        <p14:creationId xmlns:p14="http://schemas.microsoft.com/office/powerpoint/2010/main" val="155917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3B31BD-DA03-9954-6131-A0047481AE93}"/>
              </a:ext>
            </a:extLst>
          </p:cNvPr>
          <p:cNvSpPr>
            <a:spLocks noGrp="1"/>
          </p:cNvSpPr>
          <p:nvPr>
            <p:ph type="title"/>
          </p:nvPr>
        </p:nvSpPr>
        <p:spPr>
          <a:xfrm>
            <a:off x="2564137" y="207554"/>
            <a:ext cx="7063721" cy="1159200"/>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Nursery Timetable </a:t>
            </a:r>
          </a:p>
        </p:txBody>
      </p:sp>
      <p:graphicFrame>
        <p:nvGraphicFramePr>
          <p:cNvPr id="4" name="Content Placeholder 3">
            <a:extLst>
              <a:ext uri="{FF2B5EF4-FFF2-40B4-BE49-F238E27FC236}">
                <a16:creationId xmlns:a16="http://schemas.microsoft.com/office/drawing/2014/main" id="{4A66136E-13D1-0117-3093-96342555BF84}"/>
              </a:ext>
            </a:extLst>
          </p:cNvPr>
          <p:cNvGraphicFramePr>
            <a:graphicFrameLocks noGrp="1"/>
          </p:cNvGraphicFramePr>
          <p:nvPr>
            <p:ph idx="1"/>
            <p:extLst>
              <p:ext uri="{D42A27DB-BD31-4B8C-83A1-F6EECF244321}">
                <p14:modId xmlns:p14="http://schemas.microsoft.com/office/powerpoint/2010/main" val="1448003462"/>
              </p:ext>
            </p:extLst>
          </p:nvPr>
        </p:nvGraphicFramePr>
        <p:xfrm>
          <a:off x="432225" y="3185948"/>
          <a:ext cx="11327550" cy="2012852"/>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453102">
                  <a:extLst>
                    <a:ext uri="{9D8B030D-6E8A-4147-A177-3AD203B41FA5}">
                      <a16:colId xmlns:a16="http://schemas.microsoft.com/office/drawing/2014/main" val="1528661403"/>
                    </a:ext>
                  </a:extLst>
                </a:gridCol>
                <a:gridCol w="453102">
                  <a:extLst>
                    <a:ext uri="{9D8B030D-6E8A-4147-A177-3AD203B41FA5}">
                      <a16:colId xmlns:a16="http://schemas.microsoft.com/office/drawing/2014/main" val="1041259211"/>
                    </a:ext>
                  </a:extLst>
                </a:gridCol>
                <a:gridCol w="453102">
                  <a:extLst>
                    <a:ext uri="{9D8B030D-6E8A-4147-A177-3AD203B41FA5}">
                      <a16:colId xmlns:a16="http://schemas.microsoft.com/office/drawing/2014/main" val="1813691289"/>
                    </a:ext>
                  </a:extLst>
                </a:gridCol>
                <a:gridCol w="453102">
                  <a:extLst>
                    <a:ext uri="{9D8B030D-6E8A-4147-A177-3AD203B41FA5}">
                      <a16:colId xmlns:a16="http://schemas.microsoft.com/office/drawing/2014/main" val="1386051444"/>
                    </a:ext>
                  </a:extLst>
                </a:gridCol>
                <a:gridCol w="453102">
                  <a:extLst>
                    <a:ext uri="{9D8B030D-6E8A-4147-A177-3AD203B41FA5}">
                      <a16:colId xmlns:a16="http://schemas.microsoft.com/office/drawing/2014/main" val="623676313"/>
                    </a:ext>
                  </a:extLst>
                </a:gridCol>
                <a:gridCol w="453102">
                  <a:extLst>
                    <a:ext uri="{9D8B030D-6E8A-4147-A177-3AD203B41FA5}">
                      <a16:colId xmlns:a16="http://schemas.microsoft.com/office/drawing/2014/main" val="3178021921"/>
                    </a:ext>
                  </a:extLst>
                </a:gridCol>
                <a:gridCol w="453102">
                  <a:extLst>
                    <a:ext uri="{9D8B030D-6E8A-4147-A177-3AD203B41FA5}">
                      <a16:colId xmlns:a16="http://schemas.microsoft.com/office/drawing/2014/main" val="1762564899"/>
                    </a:ext>
                  </a:extLst>
                </a:gridCol>
                <a:gridCol w="453102">
                  <a:extLst>
                    <a:ext uri="{9D8B030D-6E8A-4147-A177-3AD203B41FA5}">
                      <a16:colId xmlns:a16="http://schemas.microsoft.com/office/drawing/2014/main" val="3577184365"/>
                    </a:ext>
                  </a:extLst>
                </a:gridCol>
                <a:gridCol w="453102">
                  <a:extLst>
                    <a:ext uri="{9D8B030D-6E8A-4147-A177-3AD203B41FA5}">
                      <a16:colId xmlns:a16="http://schemas.microsoft.com/office/drawing/2014/main" val="2612067651"/>
                    </a:ext>
                  </a:extLst>
                </a:gridCol>
                <a:gridCol w="453102">
                  <a:extLst>
                    <a:ext uri="{9D8B030D-6E8A-4147-A177-3AD203B41FA5}">
                      <a16:colId xmlns:a16="http://schemas.microsoft.com/office/drawing/2014/main" val="1212434605"/>
                    </a:ext>
                  </a:extLst>
                </a:gridCol>
                <a:gridCol w="453102">
                  <a:extLst>
                    <a:ext uri="{9D8B030D-6E8A-4147-A177-3AD203B41FA5}">
                      <a16:colId xmlns:a16="http://schemas.microsoft.com/office/drawing/2014/main" val="2101469805"/>
                    </a:ext>
                  </a:extLst>
                </a:gridCol>
                <a:gridCol w="453102">
                  <a:extLst>
                    <a:ext uri="{9D8B030D-6E8A-4147-A177-3AD203B41FA5}">
                      <a16:colId xmlns:a16="http://schemas.microsoft.com/office/drawing/2014/main" val="3998936891"/>
                    </a:ext>
                  </a:extLst>
                </a:gridCol>
                <a:gridCol w="453102">
                  <a:extLst>
                    <a:ext uri="{9D8B030D-6E8A-4147-A177-3AD203B41FA5}">
                      <a16:colId xmlns:a16="http://schemas.microsoft.com/office/drawing/2014/main" val="423284555"/>
                    </a:ext>
                  </a:extLst>
                </a:gridCol>
                <a:gridCol w="453102">
                  <a:extLst>
                    <a:ext uri="{9D8B030D-6E8A-4147-A177-3AD203B41FA5}">
                      <a16:colId xmlns:a16="http://schemas.microsoft.com/office/drawing/2014/main" val="4030376468"/>
                    </a:ext>
                  </a:extLst>
                </a:gridCol>
                <a:gridCol w="453102">
                  <a:extLst>
                    <a:ext uri="{9D8B030D-6E8A-4147-A177-3AD203B41FA5}">
                      <a16:colId xmlns:a16="http://schemas.microsoft.com/office/drawing/2014/main" val="2313319115"/>
                    </a:ext>
                  </a:extLst>
                </a:gridCol>
                <a:gridCol w="453102">
                  <a:extLst>
                    <a:ext uri="{9D8B030D-6E8A-4147-A177-3AD203B41FA5}">
                      <a16:colId xmlns:a16="http://schemas.microsoft.com/office/drawing/2014/main" val="148250379"/>
                    </a:ext>
                  </a:extLst>
                </a:gridCol>
                <a:gridCol w="453102">
                  <a:extLst>
                    <a:ext uri="{9D8B030D-6E8A-4147-A177-3AD203B41FA5}">
                      <a16:colId xmlns:a16="http://schemas.microsoft.com/office/drawing/2014/main" val="4137761312"/>
                    </a:ext>
                  </a:extLst>
                </a:gridCol>
                <a:gridCol w="453102">
                  <a:extLst>
                    <a:ext uri="{9D8B030D-6E8A-4147-A177-3AD203B41FA5}">
                      <a16:colId xmlns:a16="http://schemas.microsoft.com/office/drawing/2014/main" val="3400108211"/>
                    </a:ext>
                  </a:extLst>
                </a:gridCol>
                <a:gridCol w="453102">
                  <a:extLst>
                    <a:ext uri="{9D8B030D-6E8A-4147-A177-3AD203B41FA5}">
                      <a16:colId xmlns:a16="http://schemas.microsoft.com/office/drawing/2014/main" val="3455193570"/>
                    </a:ext>
                  </a:extLst>
                </a:gridCol>
                <a:gridCol w="453102">
                  <a:extLst>
                    <a:ext uri="{9D8B030D-6E8A-4147-A177-3AD203B41FA5}">
                      <a16:colId xmlns:a16="http://schemas.microsoft.com/office/drawing/2014/main" val="4185928296"/>
                    </a:ext>
                  </a:extLst>
                </a:gridCol>
                <a:gridCol w="453102">
                  <a:extLst>
                    <a:ext uri="{9D8B030D-6E8A-4147-A177-3AD203B41FA5}">
                      <a16:colId xmlns:a16="http://schemas.microsoft.com/office/drawing/2014/main" val="3995984938"/>
                    </a:ext>
                  </a:extLst>
                </a:gridCol>
                <a:gridCol w="453102">
                  <a:extLst>
                    <a:ext uri="{9D8B030D-6E8A-4147-A177-3AD203B41FA5}">
                      <a16:colId xmlns:a16="http://schemas.microsoft.com/office/drawing/2014/main" val="2492785977"/>
                    </a:ext>
                  </a:extLst>
                </a:gridCol>
                <a:gridCol w="453102">
                  <a:extLst>
                    <a:ext uri="{9D8B030D-6E8A-4147-A177-3AD203B41FA5}">
                      <a16:colId xmlns:a16="http://schemas.microsoft.com/office/drawing/2014/main" val="4020038764"/>
                    </a:ext>
                  </a:extLst>
                </a:gridCol>
                <a:gridCol w="453102">
                  <a:extLst>
                    <a:ext uri="{9D8B030D-6E8A-4147-A177-3AD203B41FA5}">
                      <a16:colId xmlns:a16="http://schemas.microsoft.com/office/drawing/2014/main" val="3304454452"/>
                    </a:ext>
                  </a:extLst>
                </a:gridCol>
                <a:gridCol w="453102">
                  <a:extLst>
                    <a:ext uri="{9D8B030D-6E8A-4147-A177-3AD203B41FA5}">
                      <a16:colId xmlns:a16="http://schemas.microsoft.com/office/drawing/2014/main" val="3089676373"/>
                    </a:ext>
                  </a:extLst>
                </a:gridCol>
              </a:tblGrid>
              <a:tr h="275907">
                <a:tc>
                  <a:txBody>
                    <a:bodyPr/>
                    <a:lstStyle/>
                    <a:p>
                      <a:pPr algn="l" fontAlgn="b"/>
                      <a:r>
                        <a:rPr lang="en-GB" sz="700" b="1" u="none" strike="noStrike" cap="all" spc="60">
                          <a:solidFill>
                            <a:schemeClr val="tx1"/>
                          </a:solidFill>
                          <a:effectLst/>
                        </a:rPr>
                        <a:t>09:00</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09:15</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09:30</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09:45</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10:00</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10:15</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10:30</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10:45</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11:00</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11:15</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11:30</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11:45</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12:00</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12:15</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12:30</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12:45</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13:00</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13:15</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13:30</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13:45</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14:00</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14:15</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14:30</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14:45</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tc>
                  <a:txBody>
                    <a:bodyPr/>
                    <a:lstStyle/>
                    <a:p>
                      <a:pPr algn="l" fontAlgn="b"/>
                      <a:r>
                        <a:rPr lang="en-GB" sz="700" b="1" u="none" strike="noStrike" cap="all" spc="60">
                          <a:solidFill>
                            <a:schemeClr val="tx1"/>
                          </a:solidFill>
                          <a:effectLst/>
                        </a:rPr>
                        <a:t>15:00</a:t>
                      </a:r>
                      <a:endParaRPr lang="en-GB" sz="700" b="1" i="0" u="none" strike="noStrike" cap="all" spc="60">
                        <a:solidFill>
                          <a:schemeClr val="tx1"/>
                        </a:solidFill>
                        <a:effectLst/>
                        <a:latin typeface="Calibri" panose="020F0502020204030204" pitchFamily="34" charset="0"/>
                      </a:endParaRPr>
                    </a:p>
                  </a:txBody>
                  <a:tcPr marL="76641" marR="76641" marT="76641" marB="76641" anchor="b">
                    <a:lnL w="12700" cmpd="sng">
                      <a:noFill/>
                    </a:lnL>
                    <a:lnR w="12700" cmpd="sng">
                      <a:noFill/>
                    </a:lnR>
                    <a:lnT w="12700" cmpd="sng">
                      <a:noFill/>
                    </a:lnT>
                    <a:lnB w="38100" cmpd="sng">
                      <a:noFill/>
                    </a:lnB>
                    <a:noFill/>
                  </a:tcPr>
                </a:tc>
                <a:extLst>
                  <a:ext uri="{0D108BD9-81ED-4DB2-BD59-A6C34878D82A}">
                    <a16:rowId xmlns:a16="http://schemas.microsoft.com/office/drawing/2014/main" val="2909463766"/>
                  </a:ext>
                </a:extLst>
              </a:tr>
              <a:tr h="347389">
                <a:tc>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38100" cmpd="sng">
                      <a:noFill/>
                    </a:lnT>
                    <a:lnB w="12700" cmpd="sng">
                      <a:noFill/>
                      <a:prstDash val="solid"/>
                    </a:lnB>
                    <a:noFill/>
                  </a:tcPr>
                </a:tc>
                <a:tc gridSpan="2">
                  <a:txBody>
                    <a:bodyPr/>
                    <a:lstStyle/>
                    <a:p>
                      <a:pPr algn="ctr" fontAlgn="ctr"/>
                      <a:r>
                        <a:rPr lang="en-GB" sz="900" u="none" strike="noStrike" cap="none" spc="0">
                          <a:solidFill>
                            <a:schemeClr val="tx1"/>
                          </a:solidFill>
                          <a:effectLst/>
                        </a:rPr>
                        <a:t>Lit / Phonics </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38100" cmpd="sng">
                      <a:noFill/>
                    </a:lnT>
                    <a:lnB w="12700" cmpd="sng">
                      <a:noFill/>
                      <a:prstDash val="solid"/>
                    </a:lnB>
                    <a:noFill/>
                  </a:tcPr>
                </a:tc>
                <a:tc hMerge="1">
                  <a:txBody>
                    <a:bodyPr/>
                    <a:lstStyle/>
                    <a:p>
                      <a:endParaRPr lang="en-GB"/>
                    </a:p>
                  </a:txBody>
                  <a:tcPr/>
                </a:tc>
                <a:tc gridSpan="3">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38100" cmpd="sng">
                      <a:noFill/>
                    </a:lnT>
                    <a:lnB w="12700" cmpd="sng">
                      <a:noFill/>
                      <a:prstDash val="solid"/>
                    </a:lnB>
                    <a:noFill/>
                  </a:tcPr>
                </a:tc>
                <a:tc hMerge="1">
                  <a:txBody>
                    <a:bodyPr/>
                    <a:lstStyle/>
                    <a:p>
                      <a:endParaRPr lang="en-GB"/>
                    </a:p>
                  </a:txBody>
                  <a:tcPr/>
                </a:tc>
                <a:tc hMerge="1">
                  <a:txBody>
                    <a:bodyPr/>
                    <a:lstStyle/>
                    <a:p>
                      <a:endParaRPr lang="en-GB"/>
                    </a:p>
                  </a:txBody>
                  <a:tcPr/>
                </a:tc>
                <a:tc>
                  <a:txBody>
                    <a:bodyPr/>
                    <a:lstStyle/>
                    <a:p>
                      <a:pPr algn="ctr" fontAlgn="ctr"/>
                      <a:r>
                        <a:rPr lang="en-GB" sz="900" u="none" strike="noStrike" cap="none" spc="0">
                          <a:solidFill>
                            <a:schemeClr val="tx1"/>
                          </a:solidFill>
                          <a:effectLst/>
                        </a:rPr>
                        <a:t>Maths</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38100" cmpd="sng">
                      <a:noFill/>
                    </a:lnT>
                    <a:lnB w="12700" cmpd="sng">
                      <a:noFill/>
                      <a:prstDash val="solid"/>
                    </a:lnB>
                    <a:noFill/>
                  </a:tcPr>
                </a:tc>
                <a:tc gridSpan="3">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38100" cmpd="sng">
                      <a:noFill/>
                    </a:lnT>
                    <a:lnB w="12700" cmpd="sng">
                      <a:noFill/>
                      <a:prstDash val="solid"/>
                    </a:lnB>
                    <a:noFill/>
                  </a:tcPr>
                </a:tc>
                <a:tc hMerge="1">
                  <a:txBody>
                    <a:bodyPr/>
                    <a:lstStyle/>
                    <a:p>
                      <a:endParaRPr lang="en-GB"/>
                    </a:p>
                  </a:txBody>
                  <a:tcPr/>
                </a:tc>
                <a:tc hMerge="1">
                  <a:txBody>
                    <a:bodyPr/>
                    <a:lstStyle/>
                    <a:p>
                      <a:endParaRPr lang="en-GB"/>
                    </a:p>
                  </a:txBody>
                  <a:tcPr/>
                </a:tc>
                <a:tc>
                  <a:txBody>
                    <a:bodyPr/>
                    <a:lstStyle/>
                    <a:p>
                      <a:pPr algn="ctr" fontAlgn="ctr"/>
                      <a:r>
                        <a:rPr lang="en-GB" sz="900" u="none" strike="noStrike" cap="none" spc="0">
                          <a:solidFill>
                            <a:schemeClr val="tx1"/>
                          </a:solidFill>
                          <a:effectLst/>
                        </a:rPr>
                        <a:t>Class </a:t>
                      </a:r>
                      <a:br>
                        <a:rPr lang="en-GB" sz="900" u="none" strike="noStrike" cap="none" spc="0">
                          <a:solidFill>
                            <a:schemeClr val="tx1"/>
                          </a:solidFill>
                          <a:effectLst/>
                        </a:rPr>
                      </a:br>
                      <a:r>
                        <a:rPr lang="en-GB" sz="900" u="none" strike="noStrike" cap="none" spc="0">
                          <a:solidFill>
                            <a:schemeClr val="tx1"/>
                          </a:solidFill>
                          <a:effectLst/>
                        </a:rPr>
                        <a:t>Story</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38100" cmpd="sng">
                      <a:noFill/>
                    </a:lnT>
                    <a:lnB w="12700" cmpd="sng">
                      <a:noFill/>
                      <a:prstDash val="solid"/>
                    </a:lnB>
                    <a:noFill/>
                  </a:tcPr>
                </a:tc>
                <a:tc gridSpan="2">
                  <a:txBody>
                    <a:bodyPr/>
                    <a:lstStyle/>
                    <a:p>
                      <a:pPr algn="ctr" fontAlgn="ctr"/>
                      <a:r>
                        <a:rPr lang="en-GB" sz="900" u="none" strike="noStrike" cap="none" spc="0">
                          <a:solidFill>
                            <a:schemeClr val="tx1"/>
                          </a:solidFill>
                          <a:effectLst/>
                        </a:rPr>
                        <a:t> </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38100" cmpd="sng">
                      <a:noFill/>
                    </a:lnT>
                    <a:lnB w="12700" cmpd="sng">
                      <a:noFill/>
                      <a:prstDash val="solid"/>
                    </a:lnB>
                    <a:noFill/>
                  </a:tcPr>
                </a:tc>
                <a:tc hMerge="1">
                  <a:txBody>
                    <a:bodyPr/>
                    <a:lstStyle/>
                    <a:p>
                      <a:endParaRPr lang="en-GB"/>
                    </a:p>
                  </a:txBody>
                  <a:tcPr/>
                </a:tc>
                <a:tc gridSpan="3">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38100" cmpd="sng">
                      <a:noFill/>
                    </a:lnT>
                    <a:lnB w="12700" cmpd="sng">
                      <a:noFill/>
                      <a:prstDash val="solid"/>
                    </a:lnB>
                    <a:noFill/>
                  </a:tcPr>
                </a:tc>
                <a:tc hMerge="1">
                  <a:txBody>
                    <a:bodyPr/>
                    <a:lstStyle/>
                    <a:p>
                      <a:endParaRPr lang="en-GB"/>
                    </a:p>
                  </a:txBody>
                  <a:tcPr/>
                </a:tc>
                <a:tc hMerge="1">
                  <a:txBody>
                    <a:bodyPr/>
                    <a:lstStyle/>
                    <a:p>
                      <a:endParaRPr lang="en-GB"/>
                    </a:p>
                  </a:txBody>
                  <a:tcPr/>
                </a:tc>
                <a:tc gridSpan="2">
                  <a:txBody>
                    <a:bodyPr/>
                    <a:lstStyle/>
                    <a:p>
                      <a:pPr algn="ctr" fontAlgn="ctr"/>
                      <a:r>
                        <a:rPr lang="en-GB" sz="900" u="none" strike="noStrike" cap="none" spc="0">
                          <a:solidFill>
                            <a:schemeClr val="tx1"/>
                          </a:solidFill>
                          <a:effectLst/>
                        </a:rPr>
                        <a:t>Lit / Phonics </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38100" cmpd="sng">
                      <a:noFill/>
                    </a:lnT>
                    <a:lnB w="12700" cmpd="sng">
                      <a:noFill/>
                      <a:prstDash val="solid"/>
                    </a:lnB>
                    <a:noFill/>
                  </a:tcPr>
                </a:tc>
                <a:tc hMerge="1">
                  <a:txBody>
                    <a:bodyPr/>
                    <a:lstStyle/>
                    <a:p>
                      <a:endParaRPr lang="en-GB"/>
                    </a:p>
                  </a:txBody>
                  <a:tcPr/>
                </a:tc>
                <a:tc gridSpan="2">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38100" cmpd="sng">
                      <a:noFill/>
                    </a:lnT>
                    <a:lnB w="12700" cmpd="sng">
                      <a:noFill/>
                      <a:prstDash val="solid"/>
                    </a:lnB>
                    <a:noFill/>
                  </a:tcPr>
                </a:tc>
                <a:tc hMerge="1">
                  <a:txBody>
                    <a:bodyPr/>
                    <a:lstStyle/>
                    <a:p>
                      <a:endParaRPr lang="en-GB"/>
                    </a:p>
                  </a:txBody>
                  <a:tcPr/>
                </a:tc>
                <a:tc>
                  <a:txBody>
                    <a:bodyPr/>
                    <a:lstStyle/>
                    <a:p>
                      <a:pPr algn="ctr" fontAlgn="ctr"/>
                      <a:r>
                        <a:rPr lang="en-GB" sz="900" u="none" strike="noStrike" cap="none" spc="0">
                          <a:solidFill>
                            <a:schemeClr val="tx1"/>
                          </a:solidFill>
                          <a:effectLst/>
                        </a:rPr>
                        <a:t>Maths</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38100" cmpd="sng">
                      <a:noFill/>
                    </a:lnT>
                    <a:lnB w="12700" cmpd="sng">
                      <a:noFill/>
                      <a:prstDash val="solid"/>
                    </a:lnB>
                    <a:noFill/>
                  </a:tcPr>
                </a:tc>
                <a:tc gridSpan="3">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38100" cmpd="sng">
                      <a:noFill/>
                    </a:lnT>
                    <a:lnB w="12700" cmpd="sng">
                      <a:noFill/>
                      <a:prstDash val="solid"/>
                    </a:lnB>
                    <a:noFill/>
                  </a:tcPr>
                </a:tc>
                <a:tc hMerge="1">
                  <a:txBody>
                    <a:bodyPr/>
                    <a:lstStyle/>
                    <a:p>
                      <a:endParaRPr lang="en-GB"/>
                    </a:p>
                  </a:txBody>
                  <a:tcPr/>
                </a:tc>
                <a:tc hMerge="1">
                  <a:txBody>
                    <a:bodyPr/>
                    <a:lstStyle/>
                    <a:p>
                      <a:endParaRPr lang="en-GB"/>
                    </a:p>
                  </a:txBody>
                  <a:tcPr/>
                </a:tc>
                <a:tc>
                  <a:txBody>
                    <a:bodyPr/>
                    <a:lstStyle/>
                    <a:p>
                      <a:pPr algn="ctr" fontAlgn="ctr"/>
                      <a:r>
                        <a:rPr lang="en-GB" sz="900" u="none" strike="noStrike" cap="none" spc="0">
                          <a:solidFill>
                            <a:schemeClr val="tx1"/>
                          </a:solidFill>
                          <a:effectLst/>
                        </a:rPr>
                        <a:t>Class </a:t>
                      </a:r>
                      <a:br>
                        <a:rPr lang="en-GB" sz="900" u="none" strike="noStrike" cap="none" spc="0">
                          <a:solidFill>
                            <a:schemeClr val="tx1"/>
                          </a:solidFill>
                          <a:effectLst/>
                        </a:rPr>
                      </a:br>
                      <a:r>
                        <a:rPr lang="en-GB" sz="900" u="none" strike="noStrike" cap="none" spc="0">
                          <a:solidFill>
                            <a:schemeClr val="tx1"/>
                          </a:solidFill>
                          <a:effectLst/>
                        </a:rPr>
                        <a:t>Story</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845795408"/>
                  </a:ext>
                </a:extLst>
              </a:tr>
              <a:tr h="347389">
                <a:tc>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gridSpan="2">
                  <a:txBody>
                    <a:bodyPr/>
                    <a:lstStyle/>
                    <a:p>
                      <a:pPr algn="ctr" fontAlgn="ctr"/>
                      <a:r>
                        <a:rPr lang="en-GB" sz="900" u="none" strike="noStrike" cap="none" spc="0">
                          <a:solidFill>
                            <a:schemeClr val="tx1"/>
                          </a:solidFill>
                          <a:effectLst/>
                        </a:rPr>
                        <a:t>Lit / Phonics </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GB"/>
                    </a:p>
                  </a:txBody>
                  <a:tcPr/>
                </a:tc>
                <a:tc gridSpan="3">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GB"/>
                    </a:p>
                  </a:txBody>
                  <a:tcPr/>
                </a:tc>
                <a:tc hMerge="1">
                  <a:txBody>
                    <a:bodyPr/>
                    <a:lstStyle/>
                    <a:p>
                      <a:endParaRPr lang="en-GB"/>
                    </a:p>
                  </a:txBody>
                  <a:tcPr/>
                </a:tc>
                <a:tc>
                  <a:txBody>
                    <a:bodyPr/>
                    <a:lstStyle/>
                    <a:p>
                      <a:pPr algn="ctr" fontAlgn="ctr"/>
                      <a:r>
                        <a:rPr lang="en-GB" sz="900" u="none" strike="noStrike" cap="none" spc="0">
                          <a:solidFill>
                            <a:schemeClr val="tx1"/>
                          </a:solidFill>
                          <a:effectLst/>
                        </a:rPr>
                        <a:t>Maths</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gridSpan="3">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GB"/>
                    </a:p>
                  </a:txBody>
                  <a:tcPr/>
                </a:tc>
                <a:tc hMerge="1">
                  <a:txBody>
                    <a:bodyPr/>
                    <a:lstStyle/>
                    <a:p>
                      <a:endParaRPr lang="en-GB"/>
                    </a:p>
                  </a:txBody>
                  <a:tcPr/>
                </a:tc>
                <a:tc>
                  <a:txBody>
                    <a:bodyPr/>
                    <a:lstStyle/>
                    <a:p>
                      <a:pPr algn="ctr" fontAlgn="ctr"/>
                      <a:r>
                        <a:rPr lang="en-GB" sz="900" u="none" strike="noStrike" cap="none" spc="0">
                          <a:solidFill>
                            <a:schemeClr val="tx1"/>
                          </a:solidFill>
                          <a:effectLst/>
                        </a:rPr>
                        <a:t>Class </a:t>
                      </a:r>
                      <a:br>
                        <a:rPr lang="en-GB" sz="900" u="none" strike="noStrike" cap="none" spc="0">
                          <a:solidFill>
                            <a:schemeClr val="tx1"/>
                          </a:solidFill>
                          <a:effectLst/>
                        </a:rPr>
                      </a:br>
                      <a:r>
                        <a:rPr lang="en-GB" sz="900" u="none" strike="noStrike" cap="none" spc="0">
                          <a:solidFill>
                            <a:schemeClr val="tx1"/>
                          </a:solidFill>
                          <a:effectLst/>
                        </a:rPr>
                        <a:t>Story</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gridSpan="2">
                  <a:txBody>
                    <a:bodyPr/>
                    <a:lstStyle/>
                    <a:p>
                      <a:pPr algn="ctr" fontAlgn="ctr"/>
                      <a:r>
                        <a:rPr lang="en-GB" sz="900" u="none" strike="noStrike" cap="none" spc="0">
                          <a:solidFill>
                            <a:schemeClr val="tx1"/>
                          </a:solidFill>
                          <a:effectLst/>
                        </a:rPr>
                        <a:t> </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GB"/>
                    </a:p>
                  </a:txBody>
                  <a:tcPr/>
                </a:tc>
                <a:tc gridSpan="3">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GB"/>
                    </a:p>
                  </a:txBody>
                  <a:tcPr/>
                </a:tc>
                <a:tc hMerge="1">
                  <a:txBody>
                    <a:bodyPr/>
                    <a:lstStyle/>
                    <a:p>
                      <a:endParaRPr lang="en-GB"/>
                    </a:p>
                  </a:txBody>
                  <a:tcPr/>
                </a:tc>
                <a:tc gridSpan="2">
                  <a:txBody>
                    <a:bodyPr/>
                    <a:lstStyle/>
                    <a:p>
                      <a:pPr algn="ctr" fontAlgn="ctr"/>
                      <a:r>
                        <a:rPr lang="en-GB" sz="900" u="none" strike="noStrike" cap="none" spc="0">
                          <a:solidFill>
                            <a:schemeClr val="tx1"/>
                          </a:solidFill>
                          <a:effectLst/>
                        </a:rPr>
                        <a:t>Lit / Phonics </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GB"/>
                    </a:p>
                  </a:txBody>
                  <a:tcPr/>
                </a:tc>
                <a:tc gridSpan="2">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GB"/>
                    </a:p>
                  </a:txBody>
                  <a:tcPr/>
                </a:tc>
                <a:tc>
                  <a:txBody>
                    <a:bodyPr/>
                    <a:lstStyle/>
                    <a:p>
                      <a:pPr algn="ctr" fontAlgn="ctr"/>
                      <a:r>
                        <a:rPr lang="en-GB" sz="900" u="none" strike="noStrike" cap="none" spc="0">
                          <a:solidFill>
                            <a:schemeClr val="tx1"/>
                          </a:solidFill>
                          <a:effectLst/>
                        </a:rPr>
                        <a:t>Maths</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gridSpan="3">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GB"/>
                    </a:p>
                  </a:txBody>
                  <a:tcPr/>
                </a:tc>
                <a:tc hMerge="1">
                  <a:txBody>
                    <a:bodyPr/>
                    <a:lstStyle/>
                    <a:p>
                      <a:endParaRPr lang="en-GB"/>
                    </a:p>
                  </a:txBody>
                  <a:tcPr/>
                </a:tc>
                <a:tc>
                  <a:txBody>
                    <a:bodyPr/>
                    <a:lstStyle/>
                    <a:p>
                      <a:pPr algn="ctr" fontAlgn="ctr"/>
                      <a:r>
                        <a:rPr lang="en-GB" sz="900" u="none" strike="noStrike" cap="none" spc="0">
                          <a:solidFill>
                            <a:schemeClr val="tx1"/>
                          </a:solidFill>
                          <a:effectLst/>
                        </a:rPr>
                        <a:t>Class </a:t>
                      </a:r>
                      <a:br>
                        <a:rPr lang="en-GB" sz="900" u="none" strike="noStrike" cap="none" spc="0">
                          <a:solidFill>
                            <a:schemeClr val="tx1"/>
                          </a:solidFill>
                          <a:effectLst/>
                        </a:rPr>
                      </a:br>
                      <a:r>
                        <a:rPr lang="en-GB" sz="900" u="none" strike="noStrike" cap="none" spc="0">
                          <a:solidFill>
                            <a:schemeClr val="tx1"/>
                          </a:solidFill>
                          <a:effectLst/>
                        </a:rPr>
                        <a:t>Story</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1553310327"/>
                  </a:ext>
                </a:extLst>
              </a:tr>
              <a:tr h="347389">
                <a:tc>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gridSpan="2">
                  <a:txBody>
                    <a:bodyPr/>
                    <a:lstStyle/>
                    <a:p>
                      <a:pPr algn="ctr" fontAlgn="ctr"/>
                      <a:r>
                        <a:rPr lang="en-GB" sz="900" u="none" strike="noStrike" cap="none" spc="0">
                          <a:solidFill>
                            <a:schemeClr val="tx1"/>
                          </a:solidFill>
                          <a:effectLst/>
                        </a:rPr>
                        <a:t>Lit / Phonics </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GB"/>
                    </a:p>
                  </a:txBody>
                  <a:tcPr/>
                </a:tc>
                <a:tc gridSpan="3">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GB"/>
                    </a:p>
                  </a:txBody>
                  <a:tcPr/>
                </a:tc>
                <a:tc hMerge="1">
                  <a:txBody>
                    <a:bodyPr/>
                    <a:lstStyle/>
                    <a:p>
                      <a:endParaRPr lang="en-GB"/>
                    </a:p>
                  </a:txBody>
                  <a:tcPr/>
                </a:tc>
                <a:tc>
                  <a:txBody>
                    <a:bodyPr/>
                    <a:lstStyle/>
                    <a:p>
                      <a:pPr algn="ctr" fontAlgn="ctr"/>
                      <a:r>
                        <a:rPr lang="en-GB" sz="900" u="none" strike="noStrike" cap="none" spc="0">
                          <a:solidFill>
                            <a:schemeClr val="tx1"/>
                          </a:solidFill>
                          <a:effectLst/>
                        </a:rPr>
                        <a:t>Maths</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gridSpan="3">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GB"/>
                    </a:p>
                  </a:txBody>
                  <a:tcPr/>
                </a:tc>
                <a:tc hMerge="1">
                  <a:txBody>
                    <a:bodyPr/>
                    <a:lstStyle/>
                    <a:p>
                      <a:endParaRPr lang="en-GB"/>
                    </a:p>
                  </a:txBody>
                  <a:tcPr/>
                </a:tc>
                <a:tc>
                  <a:txBody>
                    <a:bodyPr/>
                    <a:lstStyle/>
                    <a:p>
                      <a:pPr algn="ctr" fontAlgn="ctr"/>
                      <a:r>
                        <a:rPr lang="en-GB" sz="900" u="none" strike="noStrike" cap="none" spc="0">
                          <a:solidFill>
                            <a:schemeClr val="tx1"/>
                          </a:solidFill>
                          <a:effectLst/>
                        </a:rPr>
                        <a:t>Class </a:t>
                      </a:r>
                      <a:br>
                        <a:rPr lang="en-GB" sz="900" u="none" strike="noStrike" cap="none" spc="0">
                          <a:solidFill>
                            <a:schemeClr val="tx1"/>
                          </a:solidFill>
                          <a:effectLst/>
                        </a:rPr>
                      </a:br>
                      <a:r>
                        <a:rPr lang="en-GB" sz="900" u="none" strike="noStrike" cap="none" spc="0">
                          <a:solidFill>
                            <a:schemeClr val="tx1"/>
                          </a:solidFill>
                          <a:effectLst/>
                        </a:rPr>
                        <a:t>Story</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gridSpan="2">
                  <a:txBody>
                    <a:bodyPr/>
                    <a:lstStyle/>
                    <a:p>
                      <a:pPr algn="ctr" fontAlgn="ctr"/>
                      <a:r>
                        <a:rPr lang="en-GB" sz="900" u="none" strike="noStrike" cap="none" spc="0">
                          <a:solidFill>
                            <a:schemeClr val="tx1"/>
                          </a:solidFill>
                          <a:effectLst/>
                        </a:rPr>
                        <a:t> </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GB"/>
                    </a:p>
                  </a:txBody>
                  <a:tcPr/>
                </a:tc>
                <a:tc gridSpan="3">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GB"/>
                    </a:p>
                  </a:txBody>
                  <a:tcPr/>
                </a:tc>
                <a:tc hMerge="1">
                  <a:txBody>
                    <a:bodyPr/>
                    <a:lstStyle/>
                    <a:p>
                      <a:endParaRPr lang="en-GB"/>
                    </a:p>
                  </a:txBody>
                  <a:tcPr/>
                </a:tc>
                <a:tc gridSpan="2">
                  <a:txBody>
                    <a:bodyPr/>
                    <a:lstStyle/>
                    <a:p>
                      <a:pPr algn="ctr" fontAlgn="ctr"/>
                      <a:r>
                        <a:rPr lang="en-GB" sz="900" u="none" strike="noStrike" cap="none" spc="0">
                          <a:solidFill>
                            <a:schemeClr val="tx1"/>
                          </a:solidFill>
                          <a:effectLst/>
                        </a:rPr>
                        <a:t>Lit / Phonics </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GB"/>
                    </a:p>
                  </a:txBody>
                  <a:tcPr/>
                </a:tc>
                <a:tc gridSpan="2">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GB"/>
                    </a:p>
                  </a:txBody>
                  <a:tcPr/>
                </a:tc>
                <a:tc>
                  <a:txBody>
                    <a:bodyPr/>
                    <a:lstStyle/>
                    <a:p>
                      <a:pPr algn="ctr" fontAlgn="ctr"/>
                      <a:r>
                        <a:rPr lang="en-GB" sz="900" u="none" strike="noStrike" cap="none" spc="0">
                          <a:solidFill>
                            <a:schemeClr val="tx1"/>
                          </a:solidFill>
                          <a:effectLst/>
                        </a:rPr>
                        <a:t>Maths</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gridSpan="3">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GB"/>
                    </a:p>
                  </a:txBody>
                  <a:tcPr/>
                </a:tc>
                <a:tc hMerge="1">
                  <a:txBody>
                    <a:bodyPr/>
                    <a:lstStyle/>
                    <a:p>
                      <a:endParaRPr lang="en-GB"/>
                    </a:p>
                  </a:txBody>
                  <a:tcPr/>
                </a:tc>
                <a:tc>
                  <a:txBody>
                    <a:bodyPr/>
                    <a:lstStyle/>
                    <a:p>
                      <a:pPr algn="ctr" fontAlgn="ctr"/>
                      <a:r>
                        <a:rPr lang="en-GB" sz="900" u="none" strike="noStrike" cap="none" spc="0">
                          <a:solidFill>
                            <a:schemeClr val="tx1"/>
                          </a:solidFill>
                          <a:effectLst/>
                        </a:rPr>
                        <a:t>Class </a:t>
                      </a:r>
                      <a:br>
                        <a:rPr lang="en-GB" sz="900" u="none" strike="noStrike" cap="none" spc="0">
                          <a:solidFill>
                            <a:schemeClr val="tx1"/>
                          </a:solidFill>
                          <a:effectLst/>
                        </a:rPr>
                      </a:br>
                      <a:r>
                        <a:rPr lang="en-GB" sz="900" u="none" strike="noStrike" cap="none" spc="0">
                          <a:solidFill>
                            <a:schemeClr val="tx1"/>
                          </a:solidFill>
                          <a:effectLst/>
                        </a:rPr>
                        <a:t>Story</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315298683"/>
                  </a:ext>
                </a:extLst>
              </a:tr>
              <a:tr h="347389">
                <a:tc>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gridSpan="2">
                  <a:txBody>
                    <a:bodyPr/>
                    <a:lstStyle/>
                    <a:p>
                      <a:pPr algn="ctr" fontAlgn="ctr"/>
                      <a:r>
                        <a:rPr lang="en-GB" sz="900" u="none" strike="noStrike" cap="none" spc="0">
                          <a:solidFill>
                            <a:schemeClr val="tx1"/>
                          </a:solidFill>
                          <a:effectLst/>
                        </a:rPr>
                        <a:t>Lit / Phonics </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GB"/>
                    </a:p>
                  </a:txBody>
                  <a:tcPr/>
                </a:tc>
                <a:tc gridSpan="3">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GB"/>
                    </a:p>
                  </a:txBody>
                  <a:tcPr/>
                </a:tc>
                <a:tc hMerge="1">
                  <a:txBody>
                    <a:bodyPr/>
                    <a:lstStyle/>
                    <a:p>
                      <a:endParaRPr lang="en-GB"/>
                    </a:p>
                  </a:txBody>
                  <a:tcPr/>
                </a:tc>
                <a:tc>
                  <a:txBody>
                    <a:bodyPr/>
                    <a:lstStyle/>
                    <a:p>
                      <a:pPr algn="ctr" fontAlgn="ctr"/>
                      <a:r>
                        <a:rPr lang="en-GB" sz="900" u="none" strike="noStrike" cap="none" spc="0">
                          <a:solidFill>
                            <a:schemeClr val="tx1"/>
                          </a:solidFill>
                          <a:effectLst/>
                        </a:rPr>
                        <a:t>Maths</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gridSpan="3">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GB"/>
                    </a:p>
                  </a:txBody>
                  <a:tcPr/>
                </a:tc>
                <a:tc hMerge="1">
                  <a:txBody>
                    <a:bodyPr/>
                    <a:lstStyle/>
                    <a:p>
                      <a:endParaRPr lang="en-GB"/>
                    </a:p>
                  </a:txBody>
                  <a:tcPr/>
                </a:tc>
                <a:tc>
                  <a:txBody>
                    <a:bodyPr/>
                    <a:lstStyle/>
                    <a:p>
                      <a:pPr algn="ctr" fontAlgn="ctr"/>
                      <a:r>
                        <a:rPr lang="en-GB" sz="900" u="none" strike="noStrike" cap="none" spc="0">
                          <a:solidFill>
                            <a:schemeClr val="tx1"/>
                          </a:solidFill>
                          <a:effectLst/>
                        </a:rPr>
                        <a:t>Class </a:t>
                      </a:r>
                      <a:br>
                        <a:rPr lang="en-GB" sz="900" u="none" strike="noStrike" cap="none" spc="0">
                          <a:solidFill>
                            <a:schemeClr val="tx1"/>
                          </a:solidFill>
                          <a:effectLst/>
                        </a:rPr>
                      </a:br>
                      <a:r>
                        <a:rPr lang="en-GB" sz="900" u="none" strike="noStrike" cap="none" spc="0">
                          <a:solidFill>
                            <a:schemeClr val="tx1"/>
                          </a:solidFill>
                          <a:effectLst/>
                        </a:rPr>
                        <a:t>Story</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gridSpan="2">
                  <a:txBody>
                    <a:bodyPr/>
                    <a:lstStyle/>
                    <a:p>
                      <a:pPr algn="ctr" fontAlgn="ctr"/>
                      <a:r>
                        <a:rPr lang="en-GB" sz="900" u="none" strike="noStrike" cap="none" spc="0">
                          <a:solidFill>
                            <a:schemeClr val="tx1"/>
                          </a:solidFill>
                          <a:effectLst/>
                        </a:rPr>
                        <a:t> </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GB"/>
                    </a:p>
                  </a:txBody>
                  <a:tcPr/>
                </a:tc>
                <a:tc gridSpan="3">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GB"/>
                    </a:p>
                  </a:txBody>
                  <a:tcPr/>
                </a:tc>
                <a:tc hMerge="1">
                  <a:txBody>
                    <a:bodyPr/>
                    <a:lstStyle/>
                    <a:p>
                      <a:endParaRPr lang="en-GB"/>
                    </a:p>
                  </a:txBody>
                  <a:tcPr/>
                </a:tc>
                <a:tc gridSpan="2">
                  <a:txBody>
                    <a:bodyPr/>
                    <a:lstStyle/>
                    <a:p>
                      <a:pPr algn="ctr" fontAlgn="ctr"/>
                      <a:r>
                        <a:rPr lang="en-GB" sz="900" u="none" strike="noStrike" cap="none" spc="0">
                          <a:solidFill>
                            <a:schemeClr val="tx1"/>
                          </a:solidFill>
                          <a:effectLst/>
                        </a:rPr>
                        <a:t>Lit / Phonics </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GB"/>
                    </a:p>
                  </a:txBody>
                  <a:tcPr/>
                </a:tc>
                <a:tc gridSpan="2">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GB"/>
                    </a:p>
                  </a:txBody>
                  <a:tcPr/>
                </a:tc>
                <a:tc>
                  <a:txBody>
                    <a:bodyPr/>
                    <a:lstStyle/>
                    <a:p>
                      <a:pPr algn="ctr" fontAlgn="ctr"/>
                      <a:r>
                        <a:rPr lang="en-GB" sz="900" u="none" strike="noStrike" cap="none" spc="0">
                          <a:solidFill>
                            <a:schemeClr val="tx1"/>
                          </a:solidFill>
                          <a:effectLst/>
                        </a:rPr>
                        <a:t>Maths</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gridSpan="3">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hMerge="1">
                  <a:txBody>
                    <a:bodyPr/>
                    <a:lstStyle/>
                    <a:p>
                      <a:endParaRPr lang="en-GB"/>
                    </a:p>
                  </a:txBody>
                  <a:tcPr/>
                </a:tc>
                <a:tc hMerge="1">
                  <a:txBody>
                    <a:bodyPr/>
                    <a:lstStyle/>
                    <a:p>
                      <a:endParaRPr lang="en-GB"/>
                    </a:p>
                  </a:txBody>
                  <a:tcPr/>
                </a:tc>
                <a:tc>
                  <a:txBody>
                    <a:bodyPr/>
                    <a:lstStyle/>
                    <a:p>
                      <a:pPr algn="ctr" fontAlgn="ctr"/>
                      <a:r>
                        <a:rPr lang="en-GB" sz="900" u="none" strike="noStrike" cap="none" spc="0">
                          <a:solidFill>
                            <a:schemeClr val="tx1"/>
                          </a:solidFill>
                          <a:effectLst/>
                        </a:rPr>
                        <a:t>Class </a:t>
                      </a:r>
                      <a:br>
                        <a:rPr lang="en-GB" sz="900" u="none" strike="noStrike" cap="none" spc="0">
                          <a:solidFill>
                            <a:schemeClr val="tx1"/>
                          </a:solidFill>
                          <a:effectLst/>
                        </a:rPr>
                      </a:br>
                      <a:r>
                        <a:rPr lang="en-GB" sz="900" u="none" strike="noStrike" cap="none" spc="0">
                          <a:solidFill>
                            <a:schemeClr val="tx1"/>
                          </a:solidFill>
                          <a:effectLst/>
                        </a:rPr>
                        <a:t>Story</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1305807879"/>
                  </a:ext>
                </a:extLst>
              </a:tr>
              <a:tr h="347389">
                <a:tc>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gridSpan="2">
                  <a:txBody>
                    <a:bodyPr/>
                    <a:lstStyle/>
                    <a:p>
                      <a:pPr algn="ctr" fontAlgn="ctr"/>
                      <a:r>
                        <a:rPr lang="en-GB" sz="900" u="none" strike="noStrike" cap="none" spc="0">
                          <a:solidFill>
                            <a:schemeClr val="tx1"/>
                          </a:solidFill>
                          <a:effectLst/>
                        </a:rPr>
                        <a:t>Lit / Phonics </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GB"/>
                    </a:p>
                  </a:txBody>
                  <a:tcPr/>
                </a:tc>
                <a:tc gridSpan="2">
                  <a:txBody>
                    <a:bodyPr/>
                    <a:lstStyle/>
                    <a:p>
                      <a:pPr algn="ctr" fontAlgn="ctr"/>
                      <a:r>
                        <a:rPr lang="en-GB" sz="900" u="none" strike="noStrike" cap="none" spc="0">
                          <a:solidFill>
                            <a:schemeClr val="tx1"/>
                          </a:solidFill>
                          <a:effectLst/>
                        </a:rPr>
                        <a:t>PE</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GB"/>
                    </a:p>
                  </a:txBody>
                  <a:tcPr/>
                </a:tc>
                <a:tc gridSpan="5">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900" u="none" strike="noStrike" cap="none" spc="0">
                          <a:solidFill>
                            <a:schemeClr val="tx1"/>
                          </a:solidFill>
                          <a:effectLst/>
                        </a:rPr>
                        <a:t>Class </a:t>
                      </a:r>
                      <a:br>
                        <a:rPr lang="en-GB" sz="900" u="none" strike="noStrike" cap="none" spc="0">
                          <a:solidFill>
                            <a:schemeClr val="tx1"/>
                          </a:solidFill>
                          <a:effectLst/>
                        </a:rPr>
                      </a:br>
                      <a:r>
                        <a:rPr lang="en-GB" sz="900" u="none" strike="noStrike" cap="none" spc="0">
                          <a:solidFill>
                            <a:schemeClr val="tx1"/>
                          </a:solidFill>
                          <a:effectLst/>
                        </a:rPr>
                        <a:t>Story</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gridSpan="2">
                  <a:txBody>
                    <a:bodyPr/>
                    <a:lstStyle/>
                    <a:p>
                      <a:pPr algn="ctr" fontAlgn="ctr"/>
                      <a:r>
                        <a:rPr lang="en-GB" sz="900" u="none" strike="noStrike" cap="none" spc="0">
                          <a:solidFill>
                            <a:schemeClr val="tx1"/>
                          </a:solidFill>
                          <a:effectLst/>
                        </a:rPr>
                        <a:t> </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GB"/>
                    </a:p>
                  </a:txBody>
                  <a:tcPr/>
                </a:tc>
                <a:tc gridSpan="3">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GB"/>
                    </a:p>
                  </a:txBody>
                  <a:tcPr/>
                </a:tc>
                <a:tc hMerge="1">
                  <a:txBody>
                    <a:bodyPr/>
                    <a:lstStyle/>
                    <a:p>
                      <a:endParaRPr lang="en-GB"/>
                    </a:p>
                  </a:txBody>
                  <a:tcPr/>
                </a:tc>
                <a:tc gridSpan="2">
                  <a:txBody>
                    <a:bodyPr/>
                    <a:lstStyle/>
                    <a:p>
                      <a:pPr algn="ctr" fontAlgn="ctr"/>
                      <a:r>
                        <a:rPr lang="en-GB" sz="900" u="none" strike="noStrike" cap="none" spc="0">
                          <a:solidFill>
                            <a:schemeClr val="tx1"/>
                          </a:solidFill>
                          <a:effectLst/>
                        </a:rPr>
                        <a:t>Lit / Phonics </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GB"/>
                    </a:p>
                  </a:txBody>
                  <a:tcPr/>
                </a:tc>
                <a:tc gridSpan="2">
                  <a:txBody>
                    <a:bodyPr/>
                    <a:lstStyle/>
                    <a:p>
                      <a:pPr algn="ctr" fontAlgn="ctr"/>
                      <a:r>
                        <a:rPr lang="en-GB" sz="900" u="none" strike="noStrike" cap="none" spc="0">
                          <a:solidFill>
                            <a:schemeClr val="tx1"/>
                          </a:solidFill>
                          <a:effectLst/>
                        </a:rPr>
                        <a:t>PE</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GB"/>
                    </a:p>
                  </a:txBody>
                  <a:tcPr/>
                </a:tc>
                <a:tc gridSpan="4">
                  <a:txBody>
                    <a:bodyPr/>
                    <a:lstStyle/>
                    <a:p>
                      <a:pPr algn="ctr" fontAlgn="ctr"/>
                      <a:r>
                        <a:rPr lang="en-GB" sz="900" u="none" strike="noStrike" cap="none" spc="0">
                          <a:solidFill>
                            <a:schemeClr val="tx1"/>
                          </a:solidFill>
                          <a:effectLst/>
                        </a:rPr>
                        <a:t>CIL</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900" u="none" strike="noStrike" cap="none" spc="0">
                          <a:solidFill>
                            <a:schemeClr val="tx1"/>
                          </a:solidFill>
                          <a:effectLst/>
                        </a:rPr>
                        <a:t>Class </a:t>
                      </a:r>
                      <a:br>
                        <a:rPr lang="en-GB" sz="900" u="none" strike="noStrike" cap="none" spc="0">
                          <a:solidFill>
                            <a:schemeClr val="tx1"/>
                          </a:solidFill>
                          <a:effectLst/>
                        </a:rPr>
                      </a:br>
                      <a:r>
                        <a:rPr lang="en-GB" sz="900" u="none" strike="noStrike" cap="none" spc="0">
                          <a:solidFill>
                            <a:schemeClr val="tx1"/>
                          </a:solidFill>
                          <a:effectLst/>
                        </a:rPr>
                        <a:t>Story</a:t>
                      </a:r>
                      <a:endParaRPr lang="en-GB" sz="900" b="0" i="0" u="none" strike="noStrike" cap="none" spc="0">
                        <a:solidFill>
                          <a:schemeClr val="tx1"/>
                        </a:solidFill>
                        <a:effectLst/>
                        <a:latin typeface="Calibri" panose="020F0502020204030204" pitchFamily="34" charset="0"/>
                      </a:endParaRPr>
                    </a:p>
                  </a:txBody>
                  <a:tcPr marL="3358" marR="3358" marT="3358" marB="5109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378426523"/>
                  </a:ext>
                </a:extLst>
              </a:tr>
            </a:tbl>
          </a:graphicData>
        </a:graphic>
      </p:graphicFrame>
    </p:spTree>
    <p:extLst>
      <p:ext uri="{BB962C8B-B14F-4D97-AF65-F5344CB8AC3E}">
        <p14:creationId xmlns:p14="http://schemas.microsoft.com/office/powerpoint/2010/main" val="248282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3B31BD-DA03-9954-6131-A0047481AE93}"/>
              </a:ext>
            </a:extLst>
          </p:cNvPr>
          <p:cNvSpPr>
            <a:spLocks noGrp="1"/>
          </p:cNvSpPr>
          <p:nvPr>
            <p:ph type="title"/>
          </p:nvPr>
        </p:nvSpPr>
        <p:spPr>
          <a:xfrm>
            <a:off x="2564137" y="207554"/>
            <a:ext cx="7063721" cy="1159200"/>
          </a:xfrm>
        </p:spPr>
        <p:txBody>
          <a:bodyPr vert="horz" lIns="91440" tIns="45720" rIns="91440" bIns="45720" rtlCol="0" anchor="ctr">
            <a:normAutofit/>
          </a:bodyPr>
          <a:lstStyle/>
          <a:p>
            <a:pPr algn="ctr"/>
            <a:r>
              <a:rPr lang="en-US" sz="4000" b="1" kern="1200" dirty="0">
                <a:solidFill>
                  <a:srgbClr val="FFFFFF"/>
                </a:solidFill>
                <a:latin typeface="+mj-lt"/>
                <a:ea typeface="+mj-ea"/>
                <a:cs typeface="+mj-cs"/>
              </a:rPr>
              <a:t>Nursery Timetable </a:t>
            </a:r>
          </a:p>
        </p:txBody>
      </p:sp>
      <p:sp>
        <p:nvSpPr>
          <p:cNvPr id="5" name="Content Placeholder 4">
            <a:extLst>
              <a:ext uri="{FF2B5EF4-FFF2-40B4-BE49-F238E27FC236}">
                <a16:creationId xmlns:a16="http://schemas.microsoft.com/office/drawing/2014/main" id="{8505FF8D-5E0D-97B8-E0DF-3C78FA7A8DB4}"/>
              </a:ext>
            </a:extLst>
          </p:cNvPr>
          <p:cNvSpPr>
            <a:spLocks noGrp="1"/>
          </p:cNvSpPr>
          <p:nvPr>
            <p:ph idx="1"/>
          </p:nvPr>
        </p:nvSpPr>
        <p:spPr>
          <a:xfrm>
            <a:off x="838200" y="1825624"/>
            <a:ext cx="10814222" cy="4606067"/>
          </a:xfrm>
        </p:spPr>
        <p:txBody>
          <a:bodyPr>
            <a:normAutofit/>
          </a:bodyPr>
          <a:lstStyle/>
          <a:p>
            <a:r>
              <a:rPr lang="en-GB" sz="1600" b="1" dirty="0"/>
              <a:t>Literacy</a:t>
            </a:r>
            <a:r>
              <a:rPr lang="en-GB" sz="1600" dirty="0"/>
              <a:t> sessions are focussed on a quality text and Nursery rhyme for a two-week cycle. The learning intention of Nursery Literacy is a focus on recall. The aim is for children to independently recall the Nursery rhymes and stories that we have learnt in Nursery. We use story maps as a teaching prompts to encourage children to remember using words and actions. </a:t>
            </a:r>
          </a:p>
          <a:p>
            <a:endParaRPr lang="en-GB" sz="1600" dirty="0"/>
          </a:p>
          <a:p>
            <a:r>
              <a:rPr lang="en-GB" sz="1600" b="1" dirty="0"/>
              <a:t>Phonics</a:t>
            </a:r>
            <a:r>
              <a:rPr lang="en-GB" sz="1600" dirty="0"/>
              <a:t> sessions are planned using the Phonics scheme Little Wandle. We also use a document called Launch Pad for Literacy. These are short sessions (10 mins max) that use games to develop children’s listening skills, awareness of rhyme, awareness of initial sounds. There is also a focus on developing children’s ability to blend words independently, distinguish between different sounds, and develop phonemic awareness. </a:t>
            </a:r>
          </a:p>
          <a:p>
            <a:endParaRPr lang="en-GB" sz="1600" dirty="0"/>
          </a:p>
          <a:p>
            <a:r>
              <a:rPr lang="en-GB" sz="1600" b="1" dirty="0"/>
              <a:t>Maths</a:t>
            </a:r>
            <a:r>
              <a:rPr lang="en-GB" sz="1600" dirty="0"/>
              <a:t> sessions are planned using Hardwick’s Maths objectives (which are lifted from the non-statutory Government curriculum guidance on how children 0-5 learn). We use a yearly Maths overview to ensure all objectives are covered over the course of an academic year. Sessions are short with a focus this term on reciting numbers 0-10, representing numbers 0-5 on fingers, counting objects 0-5, and matching numerals and amount. </a:t>
            </a:r>
          </a:p>
          <a:p>
            <a:r>
              <a:rPr lang="en-GB" sz="1600" dirty="0"/>
              <a:t>All children’s learning in Nursery is underpinned by the </a:t>
            </a:r>
            <a:r>
              <a:rPr lang="en-GB" sz="1600" b="1" dirty="0"/>
              <a:t>environment </a:t>
            </a:r>
            <a:r>
              <a:rPr lang="en-GB" sz="1600" dirty="0"/>
              <a:t>(both indoors and outdoors). Play is so significant in a Nursery child’s development. The Nursery environment (like directed learning) is changed weekly based on our current </a:t>
            </a:r>
            <a:r>
              <a:rPr lang="en-GB" sz="1600" b="1" dirty="0"/>
              <a:t>theme, gaps in assessment and children’s own interests. </a:t>
            </a:r>
          </a:p>
        </p:txBody>
      </p:sp>
    </p:spTree>
    <p:extLst>
      <p:ext uri="{BB962C8B-B14F-4D97-AF65-F5344CB8AC3E}">
        <p14:creationId xmlns:p14="http://schemas.microsoft.com/office/powerpoint/2010/main" val="3089463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FA48C55E-B79A-E6F8-4A7E-7EF16DD8E191}"/>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kern="1200" dirty="0">
                <a:solidFill>
                  <a:srgbClr val="FFFFFF"/>
                </a:solidFill>
                <a:latin typeface="+mj-lt"/>
                <a:ea typeface="+mj-ea"/>
                <a:cs typeface="+mj-cs"/>
              </a:rPr>
              <a:t>Knowledge </a:t>
            </a:r>
            <a:r>
              <a:rPr lang="en-US" sz="4000" b="1" kern="1200" dirty="0" err="1">
                <a:solidFill>
                  <a:srgbClr val="FFFFFF"/>
                </a:solidFill>
                <a:latin typeface="+mj-lt"/>
                <a:ea typeface="+mj-ea"/>
                <a:cs typeface="+mj-cs"/>
              </a:rPr>
              <a:t>Organisers</a:t>
            </a:r>
            <a:endParaRPr lang="en-US" sz="4000" b="1"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35783948-9F9E-581B-610B-52F5C42B1BE5}"/>
              </a:ext>
            </a:extLst>
          </p:cNvPr>
          <p:cNvPicPr>
            <a:picLocks noChangeAspect="1"/>
          </p:cNvPicPr>
          <p:nvPr/>
        </p:nvPicPr>
        <p:blipFill>
          <a:blip r:embed="rId2"/>
          <a:stretch>
            <a:fillRect/>
          </a:stretch>
        </p:blipFill>
        <p:spPr>
          <a:xfrm>
            <a:off x="4845204" y="1161738"/>
            <a:ext cx="6607577" cy="4677274"/>
          </a:xfrm>
          <a:prstGeom prst="rect">
            <a:avLst/>
          </a:prstGeom>
        </p:spPr>
      </p:pic>
    </p:spTree>
    <p:extLst>
      <p:ext uri="{BB962C8B-B14F-4D97-AF65-F5344CB8AC3E}">
        <p14:creationId xmlns:p14="http://schemas.microsoft.com/office/powerpoint/2010/main" val="394385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FA48C55E-B79A-E6F8-4A7E-7EF16DD8E191}"/>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kern="1200" dirty="0">
                <a:solidFill>
                  <a:srgbClr val="FFFFFF"/>
                </a:solidFill>
                <a:latin typeface="+mj-lt"/>
                <a:ea typeface="+mj-ea"/>
                <a:cs typeface="+mj-cs"/>
              </a:rPr>
              <a:t>Home Challenges</a:t>
            </a:r>
          </a:p>
        </p:txBody>
      </p:sp>
      <p:pic>
        <p:nvPicPr>
          <p:cNvPr id="5" name="Picture 4">
            <a:extLst>
              <a:ext uri="{FF2B5EF4-FFF2-40B4-BE49-F238E27FC236}">
                <a16:creationId xmlns:a16="http://schemas.microsoft.com/office/drawing/2014/main" id="{4EB2D147-001F-6B1E-160D-106FD835E5B2}"/>
              </a:ext>
            </a:extLst>
          </p:cNvPr>
          <p:cNvPicPr>
            <a:picLocks noChangeAspect="1"/>
          </p:cNvPicPr>
          <p:nvPr/>
        </p:nvPicPr>
        <p:blipFill>
          <a:blip r:embed="rId2"/>
          <a:stretch>
            <a:fillRect/>
          </a:stretch>
        </p:blipFill>
        <p:spPr>
          <a:xfrm>
            <a:off x="4294213" y="670975"/>
            <a:ext cx="7714094" cy="5533867"/>
          </a:xfrm>
          <a:prstGeom prst="rect">
            <a:avLst/>
          </a:prstGeom>
        </p:spPr>
      </p:pic>
    </p:spTree>
    <p:extLst>
      <p:ext uri="{BB962C8B-B14F-4D97-AF65-F5344CB8AC3E}">
        <p14:creationId xmlns:p14="http://schemas.microsoft.com/office/powerpoint/2010/main" val="2727619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FA48C55E-B79A-E6F8-4A7E-7EF16DD8E191}"/>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kern="1200" dirty="0">
                <a:solidFill>
                  <a:srgbClr val="FFFFFF"/>
                </a:solidFill>
                <a:latin typeface="+mj-lt"/>
                <a:ea typeface="+mj-ea"/>
                <a:cs typeface="+mj-cs"/>
              </a:rPr>
              <a:t>Punctuality</a:t>
            </a:r>
          </a:p>
          <a:p>
            <a:pPr>
              <a:lnSpc>
                <a:spcPct val="90000"/>
              </a:lnSpc>
              <a:spcBef>
                <a:spcPct val="0"/>
              </a:spcBef>
              <a:spcAft>
                <a:spcPts val="600"/>
              </a:spcAft>
            </a:pPr>
            <a:r>
              <a:rPr lang="en-US" sz="4000" b="1" dirty="0">
                <a:solidFill>
                  <a:srgbClr val="FFFFFF"/>
                </a:solidFill>
                <a:latin typeface="+mj-lt"/>
                <a:ea typeface="+mj-ea"/>
                <a:cs typeface="+mj-cs"/>
              </a:rPr>
              <a:t>and</a:t>
            </a:r>
          </a:p>
          <a:p>
            <a:pPr>
              <a:lnSpc>
                <a:spcPct val="90000"/>
              </a:lnSpc>
              <a:spcBef>
                <a:spcPct val="0"/>
              </a:spcBef>
              <a:spcAft>
                <a:spcPts val="600"/>
              </a:spcAft>
            </a:pPr>
            <a:r>
              <a:rPr lang="en-US" sz="4000" b="1" kern="1200" dirty="0">
                <a:solidFill>
                  <a:srgbClr val="FFFFFF"/>
                </a:solidFill>
                <a:latin typeface="+mj-lt"/>
                <a:ea typeface="+mj-ea"/>
                <a:cs typeface="+mj-cs"/>
              </a:rPr>
              <a:t>Attendance</a:t>
            </a:r>
          </a:p>
        </p:txBody>
      </p:sp>
      <p:pic>
        <p:nvPicPr>
          <p:cNvPr id="3" name="Picture 2">
            <a:extLst>
              <a:ext uri="{FF2B5EF4-FFF2-40B4-BE49-F238E27FC236}">
                <a16:creationId xmlns:a16="http://schemas.microsoft.com/office/drawing/2014/main" id="{6A4B4ECF-51D8-A1E5-12E9-AE34F8485905}"/>
              </a:ext>
            </a:extLst>
          </p:cNvPr>
          <p:cNvPicPr>
            <a:picLocks noChangeAspect="1"/>
          </p:cNvPicPr>
          <p:nvPr/>
        </p:nvPicPr>
        <p:blipFill>
          <a:blip r:embed="rId2"/>
          <a:stretch>
            <a:fillRect/>
          </a:stretch>
        </p:blipFill>
        <p:spPr>
          <a:xfrm>
            <a:off x="5647098" y="376022"/>
            <a:ext cx="4139453" cy="4806865"/>
          </a:xfrm>
          <a:prstGeom prst="rect">
            <a:avLst/>
          </a:prstGeom>
        </p:spPr>
      </p:pic>
      <p:sp>
        <p:nvSpPr>
          <p:cNvPr id="5" name="TextBox 4">
            <a:extLst>
              <a:ext uri="{FF2B5EF4-FFF2-40B4-BE49-F238E27FC236}">
                <a16:creationId xmlns:a16="http://schemas.microsoft.com/office/drawing/2014/main" id="{32C24A8D-0FD9-EF4D-3130-309EC93F8279}"/>
              </a:ext>
            </a:extLst>
          </p:cNvPr>
          <p:cNvSpPr txBox="1"/>
          <p:nvPr/>
        </p:nvSpPr>
        <p:spPr>
          <a:xfrm>
            <a:off x="4497130" y="5089248"/>
            <a:ext cx="7396247" cy="923330"/>
          </a:xfrm>
          <a:prstGeom prst="rect">
            <a:avLst/>
          </a:prstGeom>
          <a:noFill/>
        </p:spPr>
        <p:txBody>
          <a:bodyPr wrap="square" rtlCol="0">
            <a:spAutoFit/>
          </a:bodyPr>
          <a:lstStyle/>
          <a:p>
            <a:r>
              <a:rPr lang="en-GB" dirty="0"/>
              <a:t>If your child is ill and won’t be attending Nursery, then you need to ring the office on </a:t>
            </a:r>
            <a:r>
              <a:rPr lang="en-GB" b="1" dirty="0"/>
              <a:t>01332 272249.  If you do not ring in your child’s absence will be unauthorised. </a:t>
            </a:r>
          </a:p>
        </p:txBody>
      </p:sp>
    </p:spTree>
    <p:extLst>
      <p:ext uri="{BB962C8B-B14F-4D97-AF65-F5344CB8AC3E}">
        <p14:creationId xmlns:p14="http://schemas.microsoft.com/office/powerpoint/2010/main" val="27096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FA48C55E-B79A-E6F8-4A7E-7EF16DD8E191}"/>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kern="1200" dirty="0">
                <a:solidFill>
                  <a:srgbClr val="FFFFFF"/>
                </a:solidFill>
                <a:latin typeface="+mj-lt"/>
                <a:ea typeface="+mj-ea"/>
                <a:cs typeface="+mj-cs"/>
              </a:rPr>
              <a:t>School</a:t>
            </a:r>
          </a:p>
          <a:p>
            <a:pPr>
              <a:lnSpc>
                <a:spcPct val="90000"/>
              </a:lnSpc>
              <a:spcBef>
                <a:spcPct val="0"/>
              </a:spcBef>
              <a:spcAft>
                <a:spcPts val="600"/>
              </a:spcAft>
            </a:pPr>
            <a:r>
              <a:rPr lang="en-US" sz="4000" b="1" kern="1200" dirty="0">
                <a:solidFill>
                  <a:srgbClr val="FFFFFF"/>
                </a:solidFill>
                <a:latin typeface="+mj-lt"/>
                <a:ea typeface="+mj-ea"/>
                <a:cs typeface="+mj-cs"/>
              </a:rPr>
              <a:t>Uniform</a:t>
            </a:r>
          </a:p>
        </p:txBody>
      </p:sp>
      <p:pic>
        <p:nvPicPr>
          <p:cNvPr id="3" name="Picture 2">
            <a:extLst>
              <a:ext uri="{FF2B5EF4-FFF2-40B4-BE49-F238E27FC236}">
                <a16:creationId xmlns:a16="http://schemas.microsoft.com/office/drawing/2014/main" id="{DD893449-1F13-7462-C254-5F25948F59D9}"/>
              </a:ext>
            </a:extLst>
          </p:cNvPr>
          <p:cNvPicPr>
            <a:picLocks noChangeAspect="1"/>
          </p:cNvPicPr>
          <p:nvPr/>
        </p:nvPicPr>
        <p:blipFill>
          <a:blip r:embed="rId2"/>
          <a:stretch>
            <a:fillRect/>
          </a:stretch>
        </p:blipFill>
        <p:spPr>
          <a:xfrm>
            <a:off x="4158743" y="2501977"/>
            <a:ext cx="7913116" cy="3386996"/>
          </a:xfrm>
          <a:prstGeom prst="rect">
            <a:avLst/>
          </a:prstGeom>
        </p:spPr>
      </p:pic>
      <p:pic>
        <p:nvPicPr>
          <p:cNvPr id="5" name="Picture 4">
            <a:extLst>
              <a:ext uri="{FF2B5EF4-FFF2-40B4-BE49-F238E27FC236}">
                <a16:creationId xmlns:a16="http://schemas.microsoft.com/office/drawing/2014/main" id="{30B204AC-A9E9-C211-7069-2034FFC3B396}"/>
              </a:ext>
            </a:extLst>
          </p:cNvPr>
          <p:cNvPicPr>
            <a:picLocks noChangeAspect="1"/>
          </p:cNvPicPr>
          <p:nvPr/>
        </p:nvPicPr>
        <p:blipFill>
          <a:blip r:embed="rId3"/>
          <a:stretch>
            <a:fillRect/>
          </a:stretch>
        </p:blipFill>
        <p:spPr>
          <a:xfrm rot="5400000">
            <a:off x="8374468" y="-125294"/>
            <a:ext cx="2910664" cy="3949908"/>
          </a:xfrm>
          <a:prstGeom prst="rect">
            <a:avLst/>
          </a:prstGeom>
        </p:spPr>
      </p:pic>
    </p:spTree>
    <p:extLst>
      <p:ext uri="{BB962C8B-B14F-4D97-AF65-F5344CB8AC3E}">
        <p14:creationId xmlns:p14="http://schemas.microsoft.com/office/powerpoint/2010/main" val="148483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FA48C55E-B79A-E6F8-4A7E-7EF16DD8E191}"/>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kern="1200" dirty="0">
                <a:solidFill>
                  <a:srgbClr val="FFFFFF"/>
                </a:solidFill>
                <a:latin typeface="+mj-lt"/>
                <a:ea typeface="+mj-ea"/>
                <a:cs typeface="+mj-cs"/>
              </a:rPr>
              <a:t>PE</a:t>
            </a:r>
          </a:p>
        </p:txBody>
      </p:sp>
      <p:sp>
        <p:nvSpPr>
          <p:cNvPr id="3" name="TextBox 2">
            <a:extLst>
              <a:ext uri="{FF2B5EF4-FFF2-40B4-BE49-F238E27FC236}">
                <a16:creationId xmlns:a16="http://schemas.microsoft.com/office/drawing/2014/main" id="{C894038F-BBF5-B9C9-C136-25658B88C750}"/>
              </a:ext>
            </a:extLst>
          </p:cNvPr>
          <p:cNvSpPr txBox="1"/>
          <p:nvPr/>
        </p:nvSpPr>
        <p:spPr>
          <a:xfrm>
            <a:off x="4235529" y="3437909"/>
            <a:ext cx="3983940" cy="1292662"/>
          </a:xfrm>
          <a:prstGeom prst="rect">
            <a:avLst/>
          </a:prstGeom>
          <a:noFill/>
        </p:spPr>
        <p:txBody>
          <a:bodyPr wrap="square" rtlCol="0">
            <a:spAutoFit/>
          </a:bodyPr>
          <a:lstStyle/>
          <a:p>
            <a:r>
              <a:rPr lang="en-GB" sz="2000" b="1" i="0" dirty="0">
                <a:solidFill>
                  <a:srgbClr val="212529"/>
                </a:solidFill>
                <a:effectLst/>
                <a:latin typeface="+mj-lt"/>
              </a:rPr>
              <a:t>PE days</a:t>
            </a:r>
            <a:endParaRPr lang="en-GB" sz="2000" b="1" dirty="0">
              <a:solidFill>
                <a:srgbClr val="212529"/>
              </a:solidFill>
              <a:latin typeface="+mj-lt"/>
            </a:endParaRPr>
          </a:p>
          <a:p>
            <a:r>
              <a:rPr lang="en-GB" sz="2000" b="1" i="0" dirty="0">
                <a:solidFill>
                  <a:srgbClr val="212529"/>
                </a:solidFill>
                <a:effectLst/>
                <a:latin typeface="+mj-lt"/>
              </a:rPr>
              <a:t>Tuesday - morning session group</a:t>
            </a:r>
          </a:p>
          <a:p>
            <a:r>
              <a:rPr lang="en-GB" sz="2000" b="1" i="0" dirty="0">
                <a:solidFill>
                  <a:srgbClr val="212529"/>
                </a:solidFill>
                <a:effectLst/>
                <a:latin typeface="+mj-lt"/>
              </a:rPr>
              <a:t>Friday - afternoon session group</a:t>
            </a:r>
            <a:endParaRPr lang="en-GB" sz="2000" b="1" dirty="0">
              <a:latin typeface="+mj-lt"/>
            </a:endParaRPr>
          </a:p>
          <a:p>
            <a:endParaRPr lang="en-GB" dirty="0"/>
          </a:p>
        </p:txBody>
      </p:sp>
      <p:pic>
        <p:nvPicPr>
          <p:cNvPr id="5" name="Picture 4">
            <a:extLst>
              <a:ext uri="{FF2B5EF4-FFF2-40B4-BE49-F238E27FC236}">
                <a16:creationId xmlns:a16="http://schemas.microsoft.com/office/drawing/2014/main" id="{A0F9CBD3-0B8C-A1A8-D747-E5719FA54253}"/>
              </a:ext>
            </a:extLst>
          </p:cNvPr>
          <p:cNvPicPr>
            <a:picLocks noChangeAspect="1"/>
          </p:cNvPicPr>
          <p:nvPr/>
        </p:nvPicPr>
        <p:blipFill>
          <a:blip r:embed="rId2"/>
          <a:stretch>
            <a:fillRect/>
          </a:stretch>
        </p:blipFill>
        <p:spPr>
          <a:xfrm rot="5400000">
            <a:off x="7394324" y="-362483"/>
            <a:ext cx="3401685" cy="4726357"/>
          </a:xfrm>
          <a:prstGeom prst="rect">
            <a:avLst/>
          </a:prstGeom>
        </p:spPr>
      </p:pic>
      <p:pic>
        <p:nvPicPr>
          <p:cNvPr id="6" name="Picture 5">
            <a:extLst>
              <a:ext uri="{FF2B5EF4-FFF2-40B4-BE49-F238E27FC236}">
                <a16:creationId xmlns:a16="http://schemas.microsoft.com/office/drawing/2014/main" id="{42EA6506-FE98-7C11-7406-5D94229A462B}"/>
              </a:ext>
            </a:extLst>
          </p:cNvPr>
          <p:cNvPicPr>
            <a:picLocks noChangeAspect="1"/>
          </p:cNvPicPr>
          <p:nvPr/>
        </p:nvPicPr>
        <p:blipFill>
          <a:blip r:embed="rId3"/>
          <a:stretch>
            <a:fillRect/>
          </a:stretch>
        </p:blipFill>
        <p:spPr>
          <a:xfrm>
            <a:off x="4255092" y="4679774"/>
            <a:ext cx="7586140" cy="1488010"/>
          </a:xfrm>
          <a:prstGeom prst="rect">
            <a:avLst/>
          </a:prstGeom>
        </p:spPr>
      </p:pic>
    </p:spTree>
    <p:extLst>
      <p:ext uri="{BB962C8B-B14F-4D97-AF65-F5344CB8AC3E}">
        <p14:creationId xmlns:p14="http://schemas.microsoft.com/office/powerpoint/2010/main" val="328590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FE08FF42D55042AFDF82B8A86DEFB7" ma:contentTypeVersion="17" ma:contentTypeDescription="Create a new document." ma:contentTypeScope="" ma:versionID="01ac2275205cae03c4e5c155e8f2d645">
  <xsd:schema xmlns:xsd="http://www.w3.org/2001/XMLSchema" xmlns:xs="http://www.w3.org/2001/XMLSchema" xmlns:p="http://schemas.microsoft.com/office/2006/metadata/properties" xmlns:ns2="2f9ce67e-6c2e-468c-bb07-9593e98e9b5a" xmlns:ns3="440d620d-2149-4946-864f-f48c512c51e3" targetNamespace="http://schemas.microsoft.com/office/2006/metadata/properties" ma:root="true" ma:fieldsID="c89569ad2c9e6dec4ee47bf1018630e4" ns2:_="" ns3:_="">
    <xsd:import namespace="2f9ce67e-6c2e-468c-bb07-9593e98e9b5a"/>
    <xsd:import namespace="440d620d-2149-4946-864f-f48c512c51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ce67e-6c2e-468c-bb07-9593e98e9b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3dede57-465c-4846-ac19-a7844b6230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0d620d-2149-4946-864f-f48c512c51e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518d7b9-cdb9-47ad-884c-460a20590dd2}" ma:internalName="TaxCatchAll" ma:showField="CatchAllData" ma:web="440d620d-2149-4946-864f-f48c512c51e3">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f9ce67e-6c2e-468c-bb07-9593e98e9b5a">
      <Terms xmlns="http://schemas.microsoft.com/office/infopath/2007/PartnerControls"/>
    </lcf76f155ced4ddcb4097134ff3c332f>
    <TaxCatchAll xmlns="440d620d-2149-4946-864f-f48c512c51e3" xsi:nil="true"/>
  </documentManagement>
</p:properties>
</file>

<file path=customXml/itemProps1.xml><?xml version="1.0" encoding="utf-8"?>
<ds:datastoreItem xmlns:ds="http://schemas.openxmlformats.org/officeDocument/2006/customXml" ds:itemID="{92B9FE49-39EA-4802-850C-29614E2113AE}">
  <ds:schemaRefs>
    <ds:schemaRef ds:uri="http://schemas.microsoft.com/sharepoint/v3/contenttype/forms"/>
  </ds:schemaRefs>
</ds:datastoreItem>
</file>

<file path=customXml/itemProps2.xml><?xml version="1.0" encoding="utf-8"?>
<ds:datastoreItem xmlns:ds="http://schemas.openxmlformats.org/officeDocument/2006/customXml" ds:itemID="{E1C00165-A4AC-4D32-A94C-15B72507A2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ce67e-6c2e-468c-bb07-9593e98e9b5a"/>
    <ds:schemaRef ds:uri="440d620d-2149-4946-864f-f48c512c51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9F2098-627B-4478-8E93-F156C5A0E712}">
  <ds:schemaRefs>
    <ds:schemaRef ds:uri="http://schemas.microsoft.com/office/2006/metadata/properties"/>
    <ds:schemaRef ds:uri="http://schemas.microsoft.com/office/infopath/2007/PartnerControls"/>
    <ds:schemaRef ds:uri="2f9ce67e-6c2e-468c-bb07-9593e98e9b5a"/>
    <ds:schemaRef ds:uri="440d620d-2149-4946-864f-f48c512c51e3"/>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4609</TotalTime>
  <Words>925</Words>
  <Application>Microsoft Office PowerPoint</Application>
  <PresentationFormat>Widescreen</PresentationFormat>
  <Paragraphs>173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Nursery Timetable </vt:lpstr>
      <vt:lpstr>Nursery Timetable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Emilia Maciejewska</dc:creator>
  <cp:lastModifiedBy>Gemma Freeman</cp:lastModifiedBy>
  <cp:revision>3</cp:revision>
  <dcterms:created xsi:type="dcterms:W3CDTF">2022-09-27T20:11:19Z</dcterms:created>
  <dcterms:modified xsi:type="dcterms:W3CDTF">2023-10-02T21:21:18Z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0x010100A4FE08FF42D55042AFDF82B8A86DEFB7</vt:lpwstr>
  </property>
  <property fmtid="{D5CDD505-2E9C-101B-9397-08002B2CF9AE}" pid="3" name="MediaServiceImageTags">
    <vt:lpwstr/>
  </property>
</Properties>
</file>