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5" r:id="rId3"/>
    <p:sldId id="277" r:id="rId4"/>
    <p:sldId id="275" r:id="rId5"/>
    <p:sldId id="276" r:id="rId6"/>
    <p:sldId id="263" r:id="rId7"/>
    <p:sldId id="278" r:id="rId8"/>
    <p:sldId id="279" r:id="rId9"/>
    <p:sldId id="260" r:id="rId10"/>
    <p:sldId id="300" r:id="rId11"/>
    <p:sldId id="301" r:id="rId12"/>
    <p:sldId id="258" r:id="rId13"/>
    <p:sldId id="333" r:id="rId14"/>
    <p:sldId id="262" r:id="rId15"/>
    <p:sldId id="261" r:id="rId16"/>
    <p:sldId id="264" r:id="rId17"/>
    <p:sldId id="266" r:id="rId18"/>
    <p:sldId id="267"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01" d="100"/>
          <a:sy n="101" d="100"/>
        </p:scale>
        <p:origin x="68"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6A12D6-68A2-4AAA-AC0E-502931E9C9E0}" type="datetimeFigureOut">
              <a:rPr lang="en-GB" smtClean="0"/>
              <a:t>05/10/2023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AB6B4F-4FB6-45F5-91B6-30097BAB3843}" type="slidenum">
              <a:rPr lang="en-GB" smtClean="0"/>
              <a:t>‹#›</a:t>
            </a:fld>
            <a:endParaRPr lang="en-GB"/>
          </a:p>
        </p:txBody>
      </p:sp>
    </p:spTree>
    <p:extLst>
      <p:ext uri="{BB962C8B-B14F-4D97-AF65-F5344CB8AC3E}">
        <p14:creationId xmlns:p14="http://schemas.microsoft.com/office/powerpoint/2010/main" val="426845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6A12D6-68A2-4AAA-AC0E-502931E9C9E0}" type="datetimeFigureOut">
              <a:rPr lang="en-GB" smtClean="0"/>
              <a:t>05/10/2023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AB6B4F-4FB6-45F5-91B6-30097BAB3843}" type="slidenum">
              <a:rPr lang="en-GB" smtClean="0"/>
              <a:t>‹#›</a:t>
            </a:fld>
            <a:endParaRPr lang="en-GB"/>
          </a:p>
        </p:txBody>
      </p:sp>
    </p:spTree>
    <p:extLst>
      <p:ext uri="{BB962C8B-B14F-4D97-AF65-F5344CB8AC3E}">
        <p14:creationId xmlns:p14="http://schemas.microsoft.com/office/powerpoint/2010/main" val="3886920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6A12D6-68A2-4AAA-AC0E-502931E9C9E0}" type="datetimeFigureOut">
              <a:rPr lang="en-GB" smtClean="0"/>
              <a:t>05/10/2023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AB6B4F-4FB6-45F5-91B6-30097BAB3843}"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142548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6A12D6-68A2-4AAA-AC0E-502931E9C9E0}" type="datetimeFigureOut">
              <a:rPr lang="en-GB" smtClean="0"/>
              <a:t>05/10/2023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AB6B4F-4FB6-45F5-91B6-30097BAB3843}" type="slidenum">
              <a:rPr lang="en-GB" smtClean="0"/>
              <a:t>‹#›</a:t>
            </a:fld>
            <a:endParaRPr lang="en-GB"/>
          </a:p>
        </p:txBody>
      </p:sp>
    </p:spTree>
    <p:extLst>
      <p:ext uri="{BB962C8B-B14F-4D97-AF65-F5344CB8AC3E}">
        <p14:creationId xmlns:p14="http://schemas.microsoft.com/office/powerpoint/2010/main" val="1287854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6A12D6-68A2-4AAA-AC0E-502931E9C9E0}" type="datetimeFigureOut">
              <a:rPr lang="en-GB" smtClean="0"/>
              <a:t>05/10/2023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AB6B4F-4FB6-45F5-91B6-30097BAB38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95632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6A12D6-68A2-4AAA-AC0E-502931E9C9E0}" type="datetimeFigureOut">
              <a:rPr lang="en-GB" smtClean="0"/>
              <a:t>05/10/2023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AB6B4F-4FB6-45F5-91B6-30097BAB3843}" type="slidenum">
              <a:rPr lang="en-GB" smtClean="0"/>
              <a:t>‹#›</a:t>
            </a:fld>
            <a:endParaRPr lang="en-GB"/>
          </a:p>
        </p:txBody>
      </p:sp>
    </p:spTree>
    <p:extLst>
      <p:ext uri="{BB962C8B-B14F-4D97-AF65-F5344CB8AC3E}">
        <p14:creationId xmlns:p14="http://schemas.microsoft.com/office/powerpoint/2010/main" val="3298711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6A12D6-68A2-4AAA-AC0E-502931E9C9E0}" type="datetimeFigureOut">
              <a:rPr lang="en-GB" smtClean="0"/>
              <a:t>05/10/2023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AB6B4F-4FB6-45F5-91B6-30097BAB3843}" type="slidenum">
              <a:rPr lang="en-GB" smtClean="0"/>
              <a:t>‹#›</a:t>
            </a:fld>
            <a:endParaRPr lang="en-GB"/>
          </a:p>
        </p:txBody>
      </p:sp>
    </p:spTree>
    <p:extLst>
      <p:ext uri="{BB962C8B-B14F-4D97-AF65-F5344CB8AC3E}">
        <p14:creationId xmlns:p14="http://schemas.microsoft.com/office/powerpoint/2010/main" val="1968197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6A12D6-68A2-4AAA-AC0E-502931E9C9E0}" type="datetimeFigureOut">
              <a:rPr lang="en-GB" smtClean="0"/>
              <a:t>05/10/2023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AB6B4F-4FB6-45F5-91B6-30097BAB3843}" type="slidenum">
              <a:rPr lang="en-GB" smtClean="0"/>
              <a:t>‹#›</a:t>
            </a:fld>
            <a:endParaRPr lang="en-GB"/>
          </a:p>
        </p:txBody>
      </p:sp>
    </p:spTree>
    <p:extLst>
      <p:ext uri="{BB962C8B-B14F-4D97-AF65-F5344CB8AC3E}">
        <p14:creationId xmlns:p14="http://schemas.microsoft.com/office/powerpoint/2010/main" val="568944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6A12D6-68A2-4AAA-AC0E-502931E9C9E0}" type="datetimeFigureOut">
              <a:rPr lang="en-GB" smtClean="0"/>
              <a:t>05/10/2023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AB6B4F-4FB6-45F5-91B6-30097BAB3843}" type="slidenum">
              <a:rPr lang="en-GB" smtClean="0"/>
              <a:t>‹#›</a:t>
            </a:fld>
            <a:endParaRPr lang="en-GB"/>
          </a:p>
        </p:txBody>
      </p:sp>
    </p:spTree>
    <p:extLst>
      <p:ext uri="{BB962C8B-B14F-4D97-AF65-F5344CB8AC3E}">
        <p14:creationId xmlns:p14="http://schemas.microsoft.com/office/powerpoint/2010/main" val="3155815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6A12D6-68A2-4AAA-AC0E-502931E9C9E0}" type="datetimeFigureOut">
              <a:rPr lang="en-GB" smtClean="0"/>
              <a:t>05/10/2023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AB6B4F-4FB6-45F5-91B6-30097BAB3843}" type="slidenum">
              <a:rPr lang="en-GB" smtClean="0"/>
              <a:t>‹#›</a:t>
            </a:fld>
            <a:endParaRPr lang="en-GB"/>
          </a:p>
        </p:txBody>
      </p:sp>
    </p:spTree>
    <p:extLst>
      <p:ext uri="{BB962C8B-B14F-4D97-AF65-F5344CB8AC3E}">
        <p14:creationId xmlns:p14="http://schemas.microsoft.com/office/powerpoint/2010/main" val="2377638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6A12D6-68A2-4AAA-AC0E-502931E9C9E0}" type="datetimeFigureOut">
              <a:rPr lang="en-GB" smtClean="0"/>
              <a:t>05/10/2023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FAB6B4F-4FB6-45F5-91B6-30097BAB3843}" type="slidenum">
              <a:rPr lang="en-GB" smtClean="0"/>
              <a:t>‹#›</a:t>
            </a:fld>
            <a:endParaRPr lang="en-GB"/>
          </a:p>
        </p:txBody>
      </p:sp>
    </p:spTree>
    <p:extLst>
      <p:ext uri="{BB962C8B-B14F-4D97-AF65-F5344CB8AC3E}">
        <p14:creationId xmlns:p14="http://schemas.microsoft.com/office/powerpoint/2010/main" val="316031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6A12D6-68A2-4AAA-AC0E-502931E9C9E0}" type="datetimeFigureOut">
              <a:rPr lang="en-GB" smtClean="0"/>
              <a:t>05/10/2023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FAB6B4F-4FB6-45F5-91B6-30097BAB3843}" type="slidenum">
              <a:rPr lang="en-GB" smtClean="0"/>
              <a:t>‹#›</a:t>
            </a:fld>
            <a:endParaRPr lang="en-GB"/>
          </a:p>
        </p:txBody>
      </p:sp>
    </p:spTree>
    <p:extLst>
      <p:ext uri="{BB962C8B-B14F-4D97-AF65-F5344CB8AC3E}">
        <p14:creationId xmlns:p14="http://schemas.microsoft.com/office/powerpoint/2010/main" val="1950998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6A12D6-68A2-4AAA-AC0E-502931E9C9E0}" type="datetimeFigureOut">
              <a:rPr lang="en-GB" smtClean="0"/>
              <a:t>05/10/2023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FAB6B4F-4FB6-45F5-91B6-30097BAB3843}" type="slidenum">
              <a:rPr lang="en-GB" smtClean="0"/>
              <a:t>‹#›</a:t>
            </a:fld>
            <a:endParaRPr lang="en-GB"/>
          </a:p>
        </p:txBody>
      </p:sp>
    </p:spTree>
    <p:extLst>
      <p:ext uri="{BB962C8B-B14F-4D97-AF65-F5344CB8AC3E}">
        <p14:creationId xmlns:p14="http://schemas.microsoft.com/office/powerpoint/2010/main" val="3638807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6A12D6-68A2-4AAA-AC0E-502931E9C9E0}" type="datetimeFigureOut">
              <a:rPr lang="en-GB" smtClean="0"/>
              <a:t>05/10/2023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FAB6B4F-4FB6-45F5-91B6-30097BAB3843}" type="slidenum">
              <a:rPr lang="en-GB" smtClean="0"/>
              <a:t>‹#›</a:t>
            </a:fld>
            <a:endParaRPr lang="en-GB"/>
          </a:p>
        </p:txBody>
      </p:sp>
    </p:spTree>
    <p:extLst>
      <p:ext uri="{BB962C8B-B14F-4D97-AF65-F5344CB8AC3E}">
        <p14:creationId xmlns:p14="http://schemas.microsoft.com/office/powerpoint/2010/main" val="1971495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6A12D6-68A2-4AAA-AC0E-502931E9C9E0}" type="datetimeFigureOut">
              <a:rPr lang="en-GB" smtClean="0"/>
              <a:t>05/10/2023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FAB6B4F-4FB6-45F5-91B6-30097BAB3843}" type="slidenum">
              <a:rPr lang="en-GB" smtClean="0"/>
              <a:t>‹#›</a:t>
            </a:fld>
            <a:endParaRPr lang="en-GB"/>
          </a:p>
        </p:txBody>
      </p:sp>
    </p:spTree>
    <p:extLst>
      <p:ext uri="{BB962C8B-B14F-4D97-AF65-F5344CB8AC3E}">
        <p14:creationId xmlns:p14="http://schemas.microsoft.com/office/powerpoint/2010/main" val="425843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6A12D6-68A2-4AAA-AC0E-502931E9C9E0}" type="datetimeFigureOut">
              <a:rPr lang="en-GB" smtClean="0"/>
              <a:t>05/10/2023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FAB6B4F-4FB6-45F5-91B6-30097BAB3843}" type="slidenum">
              <a:rPr lang="en-GB" smtClean="0"/>
              <a:t>‹#›</a:t>
            </a:fld>
            <a:endParaRPr lang="en-GB"/>
          </a:p>
        </p:txBody>
      </p:sp>
    </p:spTree>
    <p:extLst>
      <p:ext uri="{BB962C8B-B14F-4D97-AF65-F5344CB8AC3E}">
        <p14:creationId xmlns:p14="http://schemas.microsoft.com/office/powerpoint/2010/main" val="1099265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6A12D6-68A2-4AAA-AC0E-502931E9C9E0}" type="datetimeFigureOut">
              <a:rPr lang="en-GB" smtClean="0"/>
              <a:t>05/10/2023</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FAB6B4F-4FB6-45F5-91B6-30097BAB3843}" type="slidenum">
              <a:rPr lang="en-GB" smtClean="0"/>
              <a:t>‹#›</a:t>
            </a:fld>
            <a:endParaRPr lang="en-GB"/>
          </a:p>
        </p:txBody>
      </p:sp>
    </p:spTree>
    <p:extLst>
      <p:ext uri="{BB962C8B-B14F-4D97-AF65-F5344CB8AC3E}">
        <p14:creationId xmlns:p14="http://schemas.microsoft.com/office/powerpoint/2010/main" val="23578209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hyperlink" Target="http://www.google.co.uk/url?sa=i&amp;rct=j&amp;q=&amp;esrc=s&amp;source=images&amp;cd=&amp;cad=rja&amp;uact=8&amp;ved=0ahUKEwiklZ6zlIfOAhWILMAKHemhB00QjRwIBw&amp;url=http://www.nhsdirect.wales.nhs.uk/doityourself/firstaidkit/&amp;bvm=bv.127521224,d.ZGg&amp;psig=AFQjCNG4FwtOUPBUAQ2OH8_ZRX6xdiQwxA&amp;ust=1469279811111722"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Book open on a deck with a blackboard in the background">
            <a:extLst>
              <a:ext uri="{FF2B5EF4-FFF2-40B4-BE49-F238E27FC236}">
                <a16:creationId xmlns:a16="http://schemas.microsoft.com/office/drawing/2014/main" id="{790A5E08-3C2D-C52B-F7F7-82081A067E73}"/>
              </a:ext>
            </a:extLst>
          </p:cNvPr>
          <p:cNvPicPr>
            <a:picLocks noChangeAspect="1"/>
          </p:cNvPicPr>
          <p:nvPr/>
        </p:nvPicPr>
        <p:blipFill rotWithShape="1">
          <a:blip r:embed="rId2">
            <a:extLst>
              <a:ext uri="{28A0092B-C50C-407E-A947-70E740481C1C}">
                <a14:useLocalDpi xmlns:a14="http://schemas.microsoft.com/office/drawing/2010/main" val="0"/>
              </a:ext>
            </a:extLst>
          </a:blip>
          <a:srcRect l="29902" t="909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E09B76C2-77FB-F7AA-1723-9B6D256EF08F}"/>
              </a:ext>
            </a:extLst>
          </p:cNvPr>
          <p:cNvSpPr>
            <a:spLocks noGrp="1"/>
          </p:cNvSpPr>
          <p:nvPr>
            <p:ph type="ctrTitle"/>
          </p:nvPr>
        </p:nvSpPr>
        <p:spPr>
          <a:xfrm>
            <a:off x="668866" y="1678666"/>
            <a:ext cx="4628347" cy="2369093"/>
          </a:xfrm>
        </p:spPr>
        <p:txBody>
          <a:bodyPr>
            <a:normAutofit/>
          </a:bodyPr>
          <a:lstStyle/>
          <a:p>
            <a:pPr algn="ctr"/>
            <a:r>
              <a:rPr lang="en-GB" sz="4800" dirty="0"/>
              <a:t>Welcome to</a:t>
            </a:r>
            <a:br>
              <a:rPr lang="en-GB" sz="4800" dirty="0"/>
            </a:br>
            <a:r>
              <a:rPr lang="en-GB" sz="4800"/>
              <a:t>Year 3</a:t>
            </a:r>
            <a:br>
              <a:rPr lang="en-GB" sz="4800"/>
            </a:br>
            <a:endParaRPr lang="en-GB" sz="4800" dirty="0"/>
          </a:p>
        </p:txBody>
      </p:sp>
      <p:sp>
        <p:nvSpPr>
          <p:cNvPr id="3" name="Subtitle 2">
            <a:extLst>
              <a:ext uri="{FF2B5EF4-FFF2-40B4-BE49-F238E27FC236}">
                <a16:creationId xmlns:a16="http://schemas.microsoft.com/office/drawing/2014/main" id="{84036368-66E2-00B3-FBCD-D0AAA1BD068E}"/>
              </a:ext>
            </a:extLst>
          </p:cNvPr>
          <p:cNvSpPr>
            <a:spLocks noGrp="1"/>
          </p:cNvSpPr>
          <p:nvPr>
            <p:ph type="subTitle" idx="1"/>
          </p:nvPr>
        </p:nvSpPr>
        <p:spPr>
          <a:xfrm>
            <a:off x="677335" y="4050831"/>
            <a:ext cx="4079721" cy="1096901"/>
          </a:xfrm>
        </p:spPr>
        <p:txBody>
          <a:bodyPr>
            <a:normAutofit/>
          </a:bodyPr>
          <a:lstStyle/>
          <a:p>
            <a:endParaRPr lang="en-GB" sz="1600" dirty="0"/>
          </a:p>
        </p:txBody>
      </p:sp>
      <p:cxnSp>
        <p:nvCxnSpPr>
          <p:cNvPr id="10" name="Straight Connector 9">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237177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Process 5"/>
          <p:cNvSpPr/>
          <p:nvPr/>
        </p:nvSpPr>
        <p:spPr>
          <a:xfrm>
            <a:off x="1676400" y="152400"/>
            <a:ext cx="3124200" cy="650620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Please inform the office about any medical condition related to your child.</a:t>
            </a:r>
          </a:p>
          <a:p>
            <a:pPr algn="ctr"/>
            <a:endParaRPr lang="en-GB" sz="2400" dirty="0"/>
          </a:p>
          <a:p>
            <a:pPr algn="ctr"/>
            <a:r>
              <a:rPr lang="en-GB" sz="2400" dirty="0"/>
              <a:t>Give us any medicine or an </a:t>
            </a:r>
            <a:r>
              <a:rPr lang="en-GB" sz="2400" dirty="0" err="1"/>
              <a:t>inhaler,epipen</a:t>
            </a:r>
            <a:r>
              <a:rPr lang="en-GB" sz="2400" dirty="0"/>
              <a:t> if prescribed</a:t>
            </a:r>
          </a:p>
          <a:p>
            <a:pPr algn="ctr"/>
            <a:endParaRPr lang="en-GB" sz="2400" dirty="0"/>
          </a:p>
          <a:p>
            <a:pPr algn="ctr"/>
            <a:r>
              <a:rPr lang="en-GB" sz="2400" dirty="0"/>
              <a:t>We do first aid but we don’t give any medicine without your permission</a:t>
            </a:r>
            <a:r>
              <a:rPr lang="en-GB" sz="2800" dirty="0"/>
              <a:t>.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681602"/>
            <a:ext cx="1524000" cy="946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025" t="14929" r="11345" b="12085"/>
          <a:stretch/>
        </p:blipFill>
        <p:spPr bwMode="auto">
          <a:xfrm>
            <a:off x="5832524" y="3733800"/>
            <a:ext cx="1025476" cy="877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33364"/>
            <a:ext cx="238125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b="8345"/>
          <a:stretch/>
        </p:blipFill>
        <p:spPr bwMode="auto">
          <a:xfrm>
            <a:off x="7233235" y="2681602"/>
            <a:ext cx="3214460" cy="1966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descr="http://www.nhsdirect.wales.nhs.uk/assets/images/First_aid_kit_main_image.pn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2464" y="4858791"/>
            <a:ext cx="3245103" cy="1854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573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Process 5"/>
          <p:cNvSpPr/>
          <p:nvPr/>
        </p:nvSpPr>
        <p:spPr>
          <a:xfrm>
            <a:off x="1676400" y="152400"/>
            <a:ext cx="3200400" cy="650620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We encourage our children to CARE.</a:t>
            </a:r>
          </a:p>
          <a:p>
            <a:pPr algn="ctr"/>
            <a:endParaRPr lang="en-GB" sz="2400" dirty="0"/>
          </a:p>
          <a:p>
            <a:pPr algn="ctr"/>
            <a:r>
              <a:rPr lang="en-GB" sz="2400" dirty="0"/>
              <a:t>Children receive “smileys” for good work. On Fridays, we have a “Superstar Assembly”. Children receive certificates for achievements.</a:t>
            </a:r>
          </a:p>
          <a:p>
            <a:pPr algn="ctr"/>
            <a:endParaRPr lang="en-GB" sz="2400" dirty="0"/>
          </a:p>
          <a:p>
            <a:pPr algn="ctr"/>
            <a:r>
              <a:rPr lang="en-GB" sz="2400" dirty="0"/>
              <a:t>Children also receive “yellow or red cards” for poor behaviour. You may receive a letter or be asked to have a meeting.</a:t>
            </a:r>
          </a:p>
          <a:p>
            <a:pPr algn="ctr"/>
            <a:endParaRPr lang="en-GB" sz="2400" dirty="0"/>
          </a:p>
        </p:txBody>
      </p:sp>
      <p:pic>
        <p:nvPicPr>
          <p:cNvPr id="3074" name="Picture 2" descr="F:\DCIM\112___07\IMG_119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17" r="19549" b="5765"/>
          <a:stretch/>
        </p:blipFill>
        <p:spPr bwMode="auto">
          <a:xfrm rot="16200000">
            <a:off x="4909599" y="3317620"/>
            <a:ext cx="3450949" cy="31294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DCIM\112___07\IMG_119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329" t="50262" r="79860" b="34096"/>
          <a:stretch/>
        </p:blipFill>
        <p:spPr bwMode="auto">
          <a:xfrm rot="16200000">
            <a:off x="8903564" y="5082854"/>
            <a:ext cx="1308186" cy="17417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DCIM\112___07\IMG_119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916" t="65513" r="79273" b="18845"/>
          <a:stretch/>
        </p:blipFill>
        <p:spPr bwMode="auto">
          <a:xfrm rot="16200000">
            <a:off x="8838250" y="2983636"/>
            <a:ext cx="1308186" cy="174171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F:\DCIM\112___07\IMG_120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38" b="6110"/>
          <a:stretch/>
        </p:blipFill>
        <p:spPr bwMode="auto">
          <a:xfrm>
            <a:off x="5115488" y="206830"/>
            <a:ext cx="3039173" cy="22393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DCIM\112___07\IMG_120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713" t="10953" r="17007" b="44524"/>
          <a:stretch/>
        </p:blipFill>
        <p:spPr bwMode="auto">
          <a:xfrm>
            <a:off x="8519635" y="228600"/>
            <a:ext cx="1945416"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382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4AE5C-5089-CD62-9C8F-BF44760A057B}"/>
              </a:ext>
            </a:extLst>
          </p:cNvPr>
          <p:cNvSpPr>
            <a:spLocks noGrp="1"/>
          </p:cNvSpPr>
          <p:nvPr>
            <p:ph type="title"/>
          </p:nvPr>
        </p:nvSpPr>
        <p:spPr>
          <a:xfrm>
            <a:off x="671361" y="271502"/>
            <a:ext cx="6163725" cy="1320800"/>
          </a:xfrm>
        </p:spPr>
        <p:txBody>
          <a:bodyPr vert="horz" lIns="91440" tIns="45720" rIns="91440" bIns="45720" rtlCol="0" anchor="ctr">
            <a:normAutofit/>
          </a:bodyPr>
          <a:lstStyle/>
          <a:p>
            <a:r>
              <a:rPr lang="en-US" dirty="0"/>
              <a:t>Reading at home</a:t>
            </a:r>
          </a:p>
        </p:txBody>
      </p:sp>
      <p:sp>
        <p:nvSpPr>
          <p:cNvPr id="4" name="Title 1">
            <a:extLst>
              <a:ext uri="{FF2B5EF4-FFF2-40B4-BE49-F238E27FC236}">
                <a16:creationId xmlns:a16="http://schemas.microsoft.com/office/drawing/2014/main" id="{C6EBBB8E-C8A8-A843-EDEE-5228DAB22D97}"/>
              </a:ext>
            </a:extLst>
          </p:cNvPr>
          <p:cNvSpPr txBox="1">
            <a:spLocks/>
          </p:cNvSpPr>
          <p:nvPr/>
        </p:nvSpPr>
        <p:spPr>
          <a:xfrm>
            <a:off x="671361" y="1460629"/>
            <a:ext cx="6105957" cy="4580733"/>
          </a:xfrm>
          <a:prstGeom prst="rect">
            <a:avLst/>
          </a:prstGeom>
        </p:spPr>
        <p:txBody>
          <a:bodyPr vert="horz" lIns="91440" tIns="45720" rIns="91440" bIns="45720" rtlCol="0">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1000"/>
              </a:spcBef>
              <a:buClr>
                <a:schemeClr val="accent1"/>
              </a:buClr>
              <a:buSzPct val="80000"/>
              <a:buFont typeface="Wingdings 3" charset="2"/>
              <a:buChar char=""/>
            </a:pPr>
            <a:r>
              <a:rPr lang="en-US" sz="2800" dirty="0">
                <a:solidFill>
                  <a:schemeClr val="tx1"/>
                </a:solidFill>
                <a:latin typeface="Calibri" panose="020F0502020204030204" pitchFamily="34" charset="0"/>
                <a:ea typeface="+mn-ea"/>
                <a:cs typeface="Calibri" panose="020F0502020204030204" pitchFamily="34" charset="0"/>
              </a:rPr>
              <a:t>Read at home is VERY important. An adult must complete the reading record at least three times a week</a:t>
            </a:r>
          </a:p>
          <a:p>
            <a:pPr>
              <a:spcBef>
                <a:spcPts val="1000"/>
              </a:spcBef>
              <a:buClr>
                <a:schemeClr val="accent1"/>
              </a:buClr>
              <a:buSzPct val="80000"/>
              <a:buFont typeface="Wingdings 3" charset="2"/>
              <a:buChar char=""/>
            </a:pPr>
            <a:r>
              <a:rPr lang="en-GB" sz="2800" b="0" i="0" u="none" strike="noStrike" dirty="0">
                <a:solidFill>
                  <a:schemeClr val="tx1"/>
                </a:solidFill>
                <a:effectLst/>
                <a:latin typeface="Calibri" panose="020F0502020204030204" pitchFamily="34" charset="0"/>
                <a:cs typeface="Calibri" panose="020F0502020204030204" pitchFamily="34" charset="0"/>
              </a:rPr>
              <a:t>Write the number of pages read by your child and sign the </a:t>
            </a:r>
            <a:r>
              <a:rPr lang="en-GB" sz="2800" b="0" i="1" u="none" strike="noStrike" dirty="0">
                <a:solidFill>
                  <a:schemeClr val="tx1"/>
                </a:solidFill>
                <a:effectLst/>
                <a:latin typeface="Calibri" panose="020F0502020204030204" pitchFamily="34" charset="0"/>
                <a:cs typeface="Calibri" panose="020F0502020204030204" pitchFamily="34" charset="0"/>
              </a:rPr>
              <a:t>Reading Record Book</a:t>
            </a:r>
            <a:r>
              <a:rPr lang="en-GB" sz="1800" b="0" i="1" u="none" strike="noStrike" dirty="0">
                <a:solidFill>
                  <a:schemeClr val="tx1"/>
                </a:solidFill>
                <a:effectLst/>
                <a:latin typeface="Calibri" panose="020F0502020204030204" pitchFamily="34" charset="0"/>
              </a:rPr>
              <a:t>.</a:t>
            </a:r>
          </a:p>
        </p:txBody>
      </p:sp>
      <p:pic>
        <p:nvPicPr>
          <p:cNvPr id="1026" name="Picture 2">
            <a:extLst>
              <a:ext uri="{FF2B5EF4-FFF2-40B4-BE49-F238E27FC236}">
                <a16:creationId xmlns:a16="http://schemas.microsoft.com/office/drawing/2014/main" id="{84937F2C-395D-D066-64A0-25003422192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62428" y="2309467"/>
            <a:ext cx="3401295" cy="3087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851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DCIM\112___07\IMG_121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049" t="5100" r="6531"/>
          <a:stretch/>
        </p:blipFill>
        <p:spPr bwMode="auto">
          <a:xfrm>
            <a:off x="8229601" y="931039"/>
            <a:ext cx="1736103" cy="168295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BEAFC1EE-1708-176A-C43A-2A2DD7C8156E}"/>
              </a:ext>
            </a:extLst>
          </p:cNvPr>
          <p:cNvSpPr txBox="1">
            <a:spLocks/>
          </p:cNvSpPr>
          <p:nvPr/>
        </p:nvSpPr>
        <p:spPr>
          <a:xfrm>
            <a:off x="1132403" y="0"/>
            <a:ext cx="6163725" cy="1320800"/>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800" dirty="0"/>
              <a:t>Homework</a:t>
            </a:r>
          </a:p>
        </p:txBody>
      </p:sp>
      <p:sp>
        <p:nvSpPr>
          <p:cNvPr id="4" name="TextBox 3">
            <a:extLst>
              <a:ext uri="{FF2B5EF4-FFF2-40B4-BE49-F238E27FC236}">
                <a16:creationId xmlns:a16="http://schemas.microsoft.com/office/drawing/2014/main" id="{A33FE17E-33D9-10BE-ED71-AD91B778B247}"/>
              </a:ext>
            </a:extLst>
          </p:cNvPr>
          <p:cNvSpPr txBox="1"/>
          <p:nvPr/>
        </p:nvSpPr>
        <p:spPr>
          <a:xfrm>
            <a:off x="837072" y="1320800"/>
            <a:ext cx="9128632" cy="5324535"/>
          </a:xfrm>
          <a:prstGeom prst="rect">
            <a:avLst/>
          </a:prstGeom>
          <a:noFill/>
        </p:spPr>
        <p:txBody>
          <a:bodyPr wrap="square" rtlCol="0">
            <a:spAutoFit/>
          </a:bodyPr>
          <a:lstStyle/>
          <a:p>
            <a:r>
              <a:rPr lang="en-GB" sz="1800" dirty="0">
                <a:solidFill>
                  <a:schemeClr val="tx1"/>
                </a:solidFill>
              </a:rPr>
              <a:t>In Year 3, children will be asked to do the</a:t>
            </a:r>
          </a:p>
          <a:p>
            <a:r>
              <a:rPr lang="en-GB" sz="1800" dirty="0">
                <a:solidFill>
                  <a:schemeClr val="tx1"/>
                </a:solidFill>
              </a:rPr>
              <a:t> following at home:</a:t>
            </a:r>
          </a:p>
          <a:p>
            <a:pPr algn="ctr"/>
            <a:endParaRPr lang="en-GB" sz="1800" dirty="0">
              <a:solidFill>
                <a:schemeClr val="tx1"/>
              </a:solidFill>
              <a:cs typeface="Arial" panose="020B0604020202020204" pitchFamily="34" charset="0"/>
            </a:endParaRPr>
          </a:p>
          <a:p>
            <a:pPr algn="ctr"/>
            <a:r>
              <a:rPr lang="en-GB" sz="1800" dirty="0">
                <a:solidFill>
                  <a:schemeClr val="tx1"/>
                </a:solidFill>
                <a:cs typeface="Arial" panose="020B0604020202020204" pitchFamily="34" charset="0"/>
              </a:rPr>
              <a:t>*READING</a:t>
            </a:r>
          </a:p>
          <a:p>
            <a:pPr algn="ctr"/>
            <a:r>
              <a:rPr lang="en-GB" sz="1800" dirty="0">
                <a:solidFill>
                  <a:schemeClr val="tx1"/>
                </a:solidFill>
                <a:cs typeface="Arial" panose="020B0604020202020204" pitchFamily="34" charset="0"/>
              </a:rPr>
              <a:t>Read at least 3 times per week</a:t>
            </a:r>
          </a:p>
          <a:p>
            <a:pPr algn="ctr"/>
            <a:endParaRPr lang="en-GB" sz="1800" dirty="0">
              <a:solidFill>
                <a:schemeClr val="tx1"/>
              </a:solidFill>
              <a:cs typeface="Arial" panose="020B0604020202020204" pitchFamily="34" charset="0"/>
            </a:endParaRPr>
          </a:p>
          <a:p>
            <a:pPr algn="ctr"/>
            <a:r>
              <a:rPr lang="en-GB" sz="1800" dirty="0">
                <a:solidFill>
                  <a:schemeClr val="tx1"/>
                </a:solidFill>
                <a:cs typeface="Arial" panose="020B0604020202020204" pitchFamily="34" charset="0"/>
              </a:rPr>
              <a:t>*SPELLINGS</a:t>
            </a:r>
          </a:p>
          <a:p>
            <a:pPr algn="ctr"/>
            <a:r>
              <a:rPr lang="en-GB" sz="1800" dirty="0">
                <a:solidFill>
                  <a:schemeClr val="tx1"/>
                </a:solidFill>
                <a:cs typeface="Arial" panose="020B0604020202020204" pitchFamily="34" charset="0"/>
              </a:rPr>
              <a:t>Learn spellings. These are given on a Monday and tested on Friday. If your child is still on the Little Wandle (phonics programme) they will not receive </a:t>
            </a:r>
            <a:r>
              <a:rPr lang="en-GB" dirty="0">
                <a:cs typeface="Arial" panose="020B0604020202020204" pitchFamily="34" charset="0"/>
              </a:rPr>
              <a:t>weekly</a:t>
            </a:r>
            <a:r>
              <a:rPr lang="en-GB" sz="1800" dirty="0">
                <a:solidFill>
                  <a:schemeClr val="tx1"/>
                </a:solidFill>
                <a:cs typeface="Arial" panose="020B0604020202020204" pitchFamily="34" charset="0"/>
              </a:rPr>
              <a:t> spellings, you must go through the different sounds and spellings. </a:t>
            </a:r>
          </a:p>
          <a:p>
            <a:pPr algn="ctr"/>
            <a:endParaRPr lang="en-GB" sz="1800" dirty="0">
              <a:solidFill>
                <a:schemeClr val="tx1"/>
              </a:solidFill>
              <a:cs typeface="Arial" panose="020B0604020202020204" pitchFamily="34" charset="0"/>
            </a:endParaRPr>
          </a:p>
          <a:p>
            <a:pPr algn="ctr"/>
            <a:r>
              <a:rPr lang="en-GB" sz="1800" dirty="0">
                <a:solidFill>
                  <a:schemeClr val="tx1"/>
                </a:solidFill>
                <a:cs typeface="Arial" panose="020B0604020202020204" pitchFamily="34" charset="0"/>
              </a:rPr>
              <a:t>*HOMEWORK</a:t>
            </a:r>
          </a:p>
          <a:p>
            <a:pPr algn="ctr"/>
            <a:r>
              <a:rPr lang="en-GB" sz="1800" dirty="0">
                <a:solidFill>
                  <a:schemeClr val="tx1"/>
                </a:solidFill>
                <a:cs typeface="Arial" panose="020B0604020202020204" pitchFamily="34" charset="0"/>
              </a:rPr>
              <a:t>One piece of homework and ‘2do’s’ set on Purple Mash. This is given on a Friday and needs to be returned by Tuesday.</a:t>
            </a:r>
          </a:p>
          <a:p>
            <a:pPr algn="ctr"/>
            <a:r>
              <a:rPr lang="en-GB" sz="1600" dirty="0">
                <a:solidFill>
                  <a:schemeClr val="tx1"/>
                </a:solidFill>
              </a:rPr>
              <a:t>Theme based tasks (grid) – 1 task to be completed each week. </a:t>
            </a:r>
          </a:p>
          <a:p>
            <a:pPr algn="ctr"/>
            <a:endParaRPr lang="en-GB" sz="1800" dirty="0">
              <a:solidFill>
                <a:schemeClr val="tx1"/>
              </a:solidFill>
              <a:cs typeface="Arial" panose="020B0604020202020204" pitchFamily="34" charset="0"/>
            </a:endParaRPr>
          </a:p>
          <a:p>
            <a:pPr algn="ctr"/>
            <a:r>
              <a:rPr lang="en-GB" sz="1800" dirty="0">
                <a:solidFill>
                  <a:schemeClr val="tx1"/>
                </a:solidFill>
                <a:cs typeface="Arial" panose="020B0604020202020204" pitchFamily="34" charset="0"/>
              </a:rPr>
              <a:t>Please also help your child to learn their times tables </a:t>
            </a:r>
          </a:p>
          <a:p>
            <a:pPr algn="ctr"/>
            <a:r>
              <a:rPr lang="en-GB" sz="1800" dirty="0">
                <a:solidFill>
                  <a:schemeClr val="tx1"/>
                </a:solidFill>
                <a:cs typeface="Arial" panose="020B0604020202020204" pitchFamily="34" charset="0"/>
              </a:rPr>
              <a:t>(2, 3, 4, 5, 8 and 10).</a:t>
            </a:r>
            <a:endParaRPr lang="en-GB" sz="2000" dirty="0">
              <a:solidFill>
                <a:schemeClr val="tx1"/>
              </a:solidFill>
              <a:cs typeface="Arial" panose="020B0604020202020204" pitchFamily="34" charset="0"/>
            </a:endParaRPr>
          </a:p>
          <a:p>
            <a:endParaRPr lang="en-GB" dirty="0"/>
          </a:p>
        </p:txBody>
      </p:sp>
    </p:spTree>
    <p:extLst>
      <p:ext uri="{BB962C8B-B14F-4D97-AF65-F5344CB8AC3E}">
        <p14:creationId xmlns:p14="http://schemas.microsoft.com/office/powerpoint/2010/main" val="1157600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C51CF-6376-5CBF-B19E-CA09960C5EC9}"/>
              </a:ext>
            </a:extLst>
          </p:cNvPr>
          <p:cNvSpPr>
            <a:spLocks noGrp="1"/>
          </p:cNvSpPr>
          <p:nvPr>
            <p:ph type="title"/>
          </p:nvPr>
        </p:nvSpPr>
        <p:spPr>
          <a:xfrm>
            <a:off x="677334" y="609600"/>
            <a:ext cx="8596668" cy="1320800"/>
          </a:xfrm>
        </p:spPr>
        <p:txBody>
          <a:bodyPr anchor="t">
            <a:normAutofit/>
          </a:bodyPr>
          <a:lstStyle/>
          <a:p>
            <a:r>
              <a:rPr lang="en-GB" dirty="0"/>
              <a:t>Computing</a:t>
            </a:r>
          </a:p>
        </p:txBody>
      </p:sp>
      <p:sp>
        <p:nvSpPr>
          <p:cNvPr id="3" name="Content Placeholder 2">
            <a:extLst>
              <a:ext uri="{FF2B5EF4-FFF2-40B4-BE49-F238E27FC236}">
                <a16:creationId xmlns:a16="http://schemas.microsoft.com/office/drawing/2014/main" id="{94ECA353-F81E-A05D-7E4C-F8E9C52D42ED}"/>
              </a:ext>
            </a:extLst>
          </p:cNvPr>
          <p:cNvSpPr>
            <a:spLocks noGrp="1"/>
          </p:cNvSpPr>
          <p:nvPr>
            <p:ph idx="1"/>
          </p:nvPr>
        </p:nvSpPr>
        <p:spPr>
          <a:xfrm>
            <a:off x="1149564" y="1730283"/>
            <a:ext cx="4429044" cy="3880773"/>
          </a:xfrm>
        </p:spPr>
        <p:txBody>
          <a:bodyPr>
            <a:normAutofit/>
          </a:bodyPr>
          <a:lstStyle/>
          <a:p>
            <a:r>
              <a:rPr lang="en-GB" sz="2400" dirty="0"/>
              <a:t>Children will take </a:t>
            </a:r>
            <a:r>
              <a:rPr lang="en-GB" sz="2400"/>
              <a:t>their devices home on Friday and they must be in school for Monday.</a:t>
            </a:r>
          </a:p>
          <a:p>
            <a:r>
              <a:rPr lang="en-GB" sz="2400" dirty="0"/>
              <a:t>Children to complete Purple Mash ‘2do’s’, log on </a:t>
            </a:r>
            <a:r>
              <a:rPr lang="en-GB" sz="2400" dirty="0" err="1"/>
              <a:t>TTRockstars</a:t>
            </a:r>
            <a:r>
              <a:rPr lang="en-GB" sz="2400" dirty="0"/>
              <a:t> and access Collins eBooks.</a:t>
            </a:r>
          </a:p>
          <a:p>
            <a:endParaRPr lang="en-GB" dirty="0"/>
          </a:p>
        </p:txBody>
      </p:sp>
      <p:pic>
        <p:nvPicPr>
          <p:cNvPr id="4" name="Picture 3">
            <a:extLst>
              <a:ext uri="{FF2B5EF4-FFF2-40B4-BE49-F238E27FC236}">
                <a16:creationId xmlns:a16="http://schemas.microsoft.com/office/drawing/2014/main" id="{6A6A9A54-206A-2816-D022-FC41E986CC87}"/>
              </a:ext>
            </a:extLst>
          </p:cNvPr>
          <p:cNvPicPr>
            <a:picLocks noChangeAspect="1"/>
          </p:cNvPicPr>
          <p:nvPr/>
        </p:nvPicPr>
        <p:blipFill rotWithShape="1">
          <a:blip r:embed="rId2"/>
          <a:srcRect l="6754" r="2" b="2"/>
          <a:stretch/>
        </p:blipFill>
        <p:spPr>
          <a:xfrm>
            <a:off x="5887111" y="2017958"/>
            <a:ext cx="3374630" cy="2415729"/>
          </a:xfrm>
          <a:prstGeom prst="rect">
            <a:avLst/>
          </a:prstGeom>
        </p:spPr>
      </p:pic>
    </p:spTree>
    <p:extLst>
      <p:ext uri="{BB962C8B-B14F-4D97-AF65-F5344CB8AC3E}">
        <p14:creationId xmlns:p14="http://schemas.microsoft.com/office/powerpoint/2010/main" val="1787953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F4511-63E5-F85C-C5BC-C96FBB1F3EAB}"/>
              </a:ext>
            </a:extLst>
          </p:cNvPr>
          <p:cNvSpPr>
            <a:spLocks noGrp="1"/>
          </p:cNvSpPr>
          <p:nvPr>
            <p:ph type="title"/>
          </p:nvPr>
        </p:nvSpPr>
        <p:spPr>
          <a:xfrm>
            <a:off x="677334" y="609600"/>
            <a:ext cx="8596668" cy="1320800"/>
          </a:xfrm>
        </p:spPr>
        <p:txBody>
          <a:bodyPr anchor="t">
            <a:normAutofit/>
          </a:bodyPr>
          <a:lstStyle/>
          <a:p>
            <a:r>
              <a:rPr lang="en-GB" dirty="0"/>
              <a:t>Online safety</a:t>
            </a:r>
          </a:p>
        </p:txBody>
      </p:sp>
      <p:pic>
        <p:nvPicPr>
          <p:cNvPr id="7" name="Graphic 6" descr="Laptop Secure">
            <a:extLst>
              <a:ext uri="{FF2B5EF4-FFF2-40B4-BE49-F238E27FC236}">
                <a16:creationId xmlns:a16="http://schemas.microsoft.com/office/drawing/2014/main" id="{4C709B3D-DC31-97E5-86EE-32ED7F1B53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17937" y="2159331"/>
            <a:ext cx="3882362" cy="3882362"/>
          </a:xfrm>
          <a:prstGeom prst="rect">
            <a:avLst/>
          </a:prstGeom>
        </p:spPr>
      </p:pic>
      <p:sp>
        <p:nvSpPr>
          <p:cNvPr id="3" name="Content Placeholder 2">
            <a:extLst>
              <a:ext uri="{FF2B5EF4-FFF2-40B4-BE49-F238E27FC236}">
                <a16:creationId xmlns:a16="http://schemas.microsoft.com/office/drawing/2014/main" id="{DECC288D-6869-560F-B32D-A6ADB3581F7A}"/>
              </a:ext>
            </a:extLst>
          </p:cNvPr>
          <p:cNvSpPr>
            <a:spLocks noGrp="1"/>
          </p:cNvSpPr>
          <p:nvPr>
            <p:ph idx="1"/>
          </p:nvPr>
        </p:nvSpPr>
        <p:spPr>
          <a:xfrm>
            <a:off x="6416039" y="2160589"/>
            <a:ext cx="2927185" cy="3880773"/>
          </a:xfrm>
        </p:spPr>
        <p:txBody>
          <a:bodyPr>
            <a:normAutofit/>
          </a:bodyPr>
          <a:lstStyle/>
          <a:p>
            <a:r>
              <a:rPr lang="en-GB" sz="2800" dirty="0"/>
              <a:t>Safeguarding </a:t>
            </a:r>
          </a:p>
          <a:p>
            <a:r>
              <a:rPr lang="en-GB" sz="2800" dirty="0"/>
              <a:t>Cyber bullying</a:t>
            </a:r>
          </a:p>
          <a:p>
            <a:r>
              <a:rPr lang="en-GB" sz="2800" dirty="0"/>
              <a:t>Monitor your child’s computer use</a:t>
            </a:r>
          </a:p>
        </p:txBody>
      </p:sp>
    </p:spTree>
    <p:extLst>
      <p:ext uri="{BB962C8B-B14F-4D97-AF65-F5344CB8AC3E}">
        <p14:creationId xmlns:p14="http://schemas.microsoft.com/office/powerpoint/2010/main" val="2205302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Mother helps daughter's homework">
            <a:extLst>
              <a:ext uri="{FF2B5EF4-FFF2-40B4-BE49-F238E27FC236}">
                <a16:creationId xmlns:a16="http://schemas.microsoft.com/office/drawing/2014/main" id="{BE4BB932-6670-8B94-5663-805B3E856F58}"/>
              </a:ext>
            </a:extLst>
          </p:cNvPr>
          <p:cNvPicPr>
            <a:picLocks noChangeAspect="1"/>
          </p:cNvPicPr>
          <p:nvPr/>
        </p:nvPicPr>
        <p:blipFill rotWithShape="1">
          <a:blip r:embed="rId2">
            <a:extLst>
              <a:ext uri="{28A0092B-C50C-407E-A947-70E740481C1C}">
                <a14:useLocalDpi xmlns:a14="http://schemas.microsoft.com/office/drawing/2010/main" val="0"/>
              </a:ext>
            </a:extLst>
          </a:blip>
          <a:srcRect l="2545" r="20346"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001ADFFF-3726-76F0-724E-CA79227A4E41}"/>
              </a:ext>
            </a:extLst>
          </p:cNvPr>
          <p:cNvSpPr>
            <a:spLocks noGrp="1"/>
          </p:cNvSpPr>
          <p:nvPr>
            <p:ph type="title"/>
          </p:nvPr>
        </p:nvSpPr>
        <p:spPr>
          <a:xfrm>
            <a:off x="677333" y="609600"/>
            <a:ext cx="3851123" cy="1320800"/>
          </a:xfrm>
        </p:spPr>
        <p:txBody>
          <a:bodyPr>
            <a:normAutofit/>
          </a:bodyPr>
          <a:lstStyle/>
          <a:p>
            <a:r>
              <a:rPr lang="en-GB" dirty="0"/>
              <a:t>Homework</a:t>
            </a:r>
          </a:p>
        </p:txBody>
      </p:sp>
      <p:sp>
        <p:nvSpPr>
          <p:cNvPr id="3" name="Content Placeholder 2">
            <a:extLst>
              <a:ext uri="{FF2B5EF4-FFF2-40B4-BE49-F238E27FC236}">
                <a16:creationId xmlns:a16="http://schemas.microsoft.com/office/drawing/2014/main" id="{7FF215E6-6F1C-F5CF-8F2D-08585B829197}"/>
              </a:ext>
            </a:extLst>
          </p:cNvPr>
          <p:cNvSpPr>
            <a:spLocks noGrp="1"/>
          </p:cNvSpPr>
          <p:nvPr>
            <p:ph idx="1"/>
          </p:nvPr>
        </p:nvSpPr>
        <p:spPr>
          <a:xfrm>
            <a:off x="677334" y="2160589"/>
            <a:ext cx="3851122" cy="3880773"/>
          </a:xfrm>
        </p:spPr>
        <p:txBody>
          <a:bodyPr>
            <a:normAutofit/>
          </a:bodyPr>
          <a:lstStyle/>
          <a:p>
            <a:r>
              <a:rPr lang="en-GB" dirty="0"/>
              <a:t>Given out every Friday, to be handed in by Tuesday</a:t>
            </a:r>
          </a:p>
          <a:p>
            <a:pPr lvl="1"/>
            <a:r>
              <a:rPr lang="en-GB" dirty="0"/>
              <a:t>Reading</a:t>
            </a:r>
          </a:p>
          <a:p>
            <a:pPr lvl="1"/>
            <a:r>
              <a:rPr lang="en-GB" dirty="0"/>
              <a:t>Timetables</a:t>
            </a:r>
          </a:p>
          <a:p>
            <a:pPr lvl="1"/>
            <a:r>
              <a:rPr lang="en-GB" dirty="0"/>
              <a:t>TT rockstars</a:t>
            </a:r>
          </a:p>
          <a:p>
            <a:pPr lvl="1"/>
            <a:r>
              <a:rPr lang="en-GB" dirty="0"/>
              <a:t>Purple Mash</a:t>
            </a:r>
          </a:p>
          <a:p>
            <a:pPr lvl="1"/>
            <a:r>
              <a:rPr lang="en-GB" dirty="0"/>
              <a:t>Theme based tasks (grid)</a:t>
            </a:r>
          </a:p>
          <a:p>
            <a:r>
              <a:rPr lang="en-GB" dirty="0"/>
              <a:t>Parental support</a:t>
            </a:r>
          </a:p>
          <a:p>
            <a:endParaRPr lang="en-GB" dirty="0"/>
          </a:p>
          <a:p>
            <a:pPr lvl="1"/>
            <a:endParaRPr lang="en-GB" dirty="0"/>
          </a:p>
          <a:p>
            <a:pPr lvl="1"/>
            <a:endParaRPr lang="en-GB" dirty="0"/>
          </a:p>
        </p:txBody>
      </p:sp>
      <p:cxnSp>
        <p:nvCxnSpPr>
          <p:cNvPr id="11" name="Straight Connector 1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4182848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D5F71-0B47-3FF3-5723-B2989BBB269D}"/>
              </a:ext>
            </a:extLst>
          </p:cNvPr>
          <p:cNvSpPr>
            <a:spLocks noGrp="1"/>
          </p:cNvSpPr>
          <p:nvPr>
            <p:ph type="title"/>
          </p:nvPr>
        </p:nvSpPr>
        <p:spPr/>
        <p:txBody>
          <a:bodyPr/>
          <a:lstStyle/>
          <a:p>
            <a:r>
              <a:rPr lang="en-GB" dirty="0" err="1"/>
              <a:t>Weduc</a:t>
            </a:r>
            <a:r>
              <a:rPr lang="en-GB" dirty="0"/>
              <a:t> </a:t>
            </a:r>
            <a:r>
              <a:rPr lang="en-GB"/>
              <a:t>and Parent Pay</a:t>
            </a:r>
          </a:p>
        </p:txBody>
      </p:sp>
      <p:sp>
        <p:nvSpPr>
          <p:cNvPr id="3" name="Content Placeholder 2">
            <a:extLst>
              <a:ext uri="{FF2B5EF4-FFF2-40B4-BE49-F238E27FC236}">
                <a16:creationId xmlns:a16="http://schemas.microsoft.com/office/drawing/2014/main" id="{4207237B-7A5A-53A1-9697-74364F1A68BC}"/>
              </a:ext>
            </a:extLst>
          </p:cNvPr>
          <p:cNvSpPr>
            <a:spLocks noGrp="1"/>
          </p:cNvSpPr>
          <p:nvPr>
            <p:ph idx="1"/>
          </p:nvPr>
        </p:nvSpPr>
        <p:spPr/>
        <p:txBody>
          <a:bodyPr/>
          <a:lstStyle/>
          <a:p>
            <a:r>
              <a:rPr lang="en-GB" sz="2400" dirty="0"/>
              <a:t>Regularly access </a:t>
            </a:r>
            <a:r>
              <a:rPr lang="en-GB" sz="2400" dirty="0" err="1"/>
              <a:t>Weduc</a:t>
            </a:r>
            <a:r>
              <a:rPr lang="en-GB" sz="2400" dirty="0"/>
              <a:t> to see updated messages from the Year 3 team and general school updates.</a:t>
            </a:r>
          </a:p>
          <a:p>
            <a:r>
              <a:rPr lang="en-GB" sz="2400" dirty="0"/>
              <a:t>Trip letters are uploaded on </a:t>
            </a:r>
            <a:r>
              <a:rPr lang="en-GB" sz="2400" dirty="0" err="1"/>
              <a:t>Weduc</a:t>
            </a:r>
            <a:endParaRPr lang="en-GB" sz="2400" dirty="0"/>
          </a:p>
          <a:p>
            <a:r>
              <a:rPr lang="en-GB" sz="2400" dirty="0"/>
              <a:t>Consent and payment to be completed online on Parent Pay</a:t>
            </a:r>
          </a:p>
          <a:p>
            <a:r>
              <a:rPr lang="en-GB" sz="2400" dirty="0"/>
              <a:t>If you need any help, please go to the office. They are always happy to help </a:t>
            </a:r>
            <a:r>
              <a:rPr lang="en-GB" sz="2400" dirty="0">
                <a:sym typeface="Wingdings" panose="05000000000000000000" pitchFamily="2" charset="2"/>
              </a:rPr>
              <a:t></a:t>
            </a:r>
            <a:endParaRPr lang="en-GB" sz="2400" dirty="0"/>
          </a:p>
        </p:txBody>
      </p:sp>
    </p:spTree>
    <p:extLst>
      <p:ext uri="{BB962C8B-B14F-4D97-AF65-F5344CB8AC3E}">
        <p14:creationId xmlns:p14="http://schemas.microsoft.com/office/powerpoint/2010/main" val="456216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C3B6F-CFAD-F51D-080D-36FC37AB7A4B}"/>
              </a:ext>
            </a:extLst>
          </p:cNvPr>
          <p:cNvSpPr>
            <a:spLocks noGrp="1"/>
          </p:cNvSpPr>
          <p:nvPr>
            <p:ph type="title"/>
          </p:nvPr>
        </p:nvSpPr>
        <p:spPr/>
        <p:txBody>
          <a:bodyPr/>
          <a:lstStyle/>
          <a:p>
            <a:pPr algn="ctr"/>
            <a:r>
              <a:rPr lang="en-GB" dirty="0"/>
              <a:t>Any questions?</a:t>
            </a:r>
          </a:p>
        </p:txBody>
      </p:sp>
    </p:spTree>
    <p:extLst>
      <p:ext uri="{BB962C8B-B14F-4D97-AF65-F5344CB8AC3E}">
        <p14:creationId xmlns:p14="http://schemas.microsoft.com/office/powerpoint/2010/main" val="172001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303AB-1182-6612-48D3-1F161723D6F5}"/>
              </a:ext>
            </a:extLst>
          </p:cNvPr>
          <p:cNvSpPr>
            <a:spLocks noGrp="1"/>
          </p:cNvSpPr>
          <p:nvPr>
            <p:ph type="title"/>
          </p:nvPr>
        </p:nvSpPr>
        <p:spPr>
          <a:xfrm>
            <a:off x="830522" y="171610"/>
            <a:ext cx="6960595" cy="1204153"/>
          </a:xfrm>
        </p:spPr>
        <p:txBody>
          <a:bodyPr anchor="t">
            <a:normAutofit/>
          </a:bodyPr>
          <a:lstStyle/>
          <a:p>
            <a:r>
              <a:rPr lang="en-GB" dirty="0">
                <a:latin typeface="Trebuchet MS (Headings)"/>
              </a:rPr>
              <a:t>Attendance and punctuality </a:t>
            </a:r>
          </a:p>
        </p:txBody>
      </p:sp>
      <p:sp>
        <p:nvSpPr>
          <p:cNvPr id="9" name="Content Placeholder 8">
            <a:extLst>
              <a:ext uri="{FF2B5EF4-FFF2-40B4-BE49-F238E27FC236}">
                <a16:creationId xmlns:a16="http://schemas.microsoft.com/office/drawing/2014/main" id="{4D49CCC8-2093-CE59-EB73-C93598068493}"/>
              </a:ext>
            </a:extLst>
          </p:cNvPr>
          <p:cNvSpPr>
            <a:spLocks noGrp="1"/>
          </p:cNvSpPr>
          <p:nvPr>
            <p:ph idx="1"/>
          </p:nvPr>
        </p:nvSpPr>
        <p:spPr>
          <a:xfrm>
            <a:off x="7881181" y="296206"/>
            <a:ext cx="4310819" cy="3880773"/>
          </a:xfrm>
        </p:spPr>
        <p:txBody>
          <a:bodyPr>
            <a:normAutofit/>
          </a:bodyPr>
          <a:lstStyle/>
          <a:p>
            <a:pPr marL="0" indent="0">
              <a:buNone/>
            </a:pPr>
            <a:r>
              <a:rPr lang="en-GB" sz="2400" dirty="0">
                <a:latin typeface="+mj-lt"/>
                <a:cs typeface="Calibri" panose="020F0502020204030204" pitchFamily="34" charset="0"/>
              </a:rPr>
              <a:t>Gates open at </a:t>
            </a:r>
            <a:r>
              <a:rPr lang="en-GB" sz="4000" b="1" dirty="0">
                <a:latin typeface="+mj-lt"/>
                <a:cs typeface="Calibri" panose="020F0502020204030204" pitchFamily="34" charset="0"/>
              </a:rPr>
              <a:t>8:40</a:t>
            </a:r>
            <a:r>
              <a:rPr lang="en-GB" sz="2400" dirty="0">
                <a:latin typeface="+mj-lt"/>
                <a:cs typeface="Calibri" panose="020F0502020204030204" pitchFamily="34" charset="0"/>
              </a:rPr>
              <a:t>.</a:t>
            </a:r>
          </a:p>
          <a:p>
            <a:pPr marL="0" indent="0">
              <a:buNone/>
            </a:pPr>
            <a:r>
              <a:rPr lang="en-GB" sz="2400" dirty="0">
                <a:latin typeface="+mj-lt"/>
                <a:cs typeface="Calibri" panose="020F0502020204030204" pitchFamily="34" charset="0"/>
              </a:rPr>
              <a:t>Children must be in school before 8:55.</a:t>
            </a:r>
          </a:p>
          <a:p>
            <a:pPr marL="0" indent="0">
              <a:buNone/>
            </a:pPr>
            <a:endParaRPr lang="en-GB" sz="2400" dirty="0">
              <a:latin typeface="+mj-lt"/>
              <a:cs typeface="Calibri" panose="020F0502020204030204" pitchFamily="34" charset="0"/>
            </a:endParaRPr>
          </a:p>
          <a:p>
            <a:pPr marL="0" indent="0">
              <a:buNone/>
            </a:pPr>
            <a:r>
              <a:rPr lang="en-GB" sz="2400" dirty="0">
                <a:latin typeface="+mj-lt"/>
                <a:cs typeface="Calibri" panose="020F0502020204030204" pitchFamily="34" charset="0"/>
              </a:rPr>
              <a:t>Messages about non-attendance– go to/phone the office </a:t>
            </a:r>
            <a:endParaRPr lang="en-US" sz="2400" dirty="0">
              <a:latin typeface="+mj-lt"/>
              <a:cs typeface="Calibri" panose="020F0502020204030204" pitchFamily="34" charset="0"/>
            </a:endParaRPr>
          </a:p>
        </p:txBody>
      </p:sp>
      <p:pic>
        <p:nvPicPr>
          <p:cNvPr id="1026" name="Picture 2" descr="Image result for clock 8:55">
            <a:extLst>
              <a:ext uri="{FF2B5EF4-FFF2-40B4-BE49-F238E27FC236}">
                <a16:creationId xmlns:a16="http://schemas.microsoft.com/office/drawing/2014/main" id="{5ED54405-EBFC-FAC6-FDC5-849F0D2D33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930" y="4342141"/>
            <a:ext cx="2223408" cy="2197852"/>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7483A8FB-704F-1DFF-444B-8C1FDB6BBE48}"/>
              </a:ext>
            </a:extLst>
          </p:cNvPr>
          <p:cNvSpPr/>
          <p:nvPr/>
        </p:nvSpPr>
        <p:spPr>
          <a:xfrm>
            <a:off x="136236" y="1270000"/>
            <a:ext cx="3782622" cy="296560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800" dirty="0">
                <a:latin typeface="+mj-lt"/>
                <a:cs typeface="Calibri" panose="020F0502020204030204" pitchFamily="34" charset="0"/>
              </a:rPr>
              <a:t>If you arrive after 8.55 am, you are late!</a:t>
            </a:r>
          </a:p>
          <a:p>
            <a:pPr algn="ctr"/>
            <a:r>
              <a:rPr lang="en-GB" sz="2800" dirty="0">
                <a:latin typeface="+mj-lt"/>
                <a:cs typeface="Calibri" panose="020F0502020204030204" pitchFamily="34" charset="0"/>
              </a:rPr>
              <a:t>Please sign in at the office. </a:t>
            </a:r>
            <a:endParaRPr lang="en-GB" sz="3200" dirty="0">
              <a:latin typeface="+mj-lt"/>
              <a:cs typeface="Calibri" panose="020F0502020204030204" pitchFamily="34" charset="0"/>
            </a:endParaRPr>
          </a:p>
        </p:txBody>
      </p:sp>
      <p:pic>
        <p:nvPicPr>
          <p:cNvPr id="1028" name="Picture 4">
            <a:extLst>
              <a:ext uri="{FF2B5EF4-FFF2-40B4-BE49-F238E27FC236}">
                <a16:creationId xmlns:a16="http://schemas.microsoft.com/office/drawing/2014/main" id="{43F61AD8-B73D-873C-6B3F-560B6A5C1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8134" y="4711158"/>
            <a:ext cx="2133631" cy="214684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BFA0B40F-7B54-7229-7062-23063F4C0C4E}"/>
              </a:ext>
            </a:extLst>
          </p:cNvPr>
          <p:cNvSpPr/>
          <p:nvPr/>
        </p:nvSpPr>
        <p:spPr>
          <a:xfrm>
            <a:off x="7041765" y="3826985"/>
            <a:ext cx="4105130" cy="27854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dirty="0">
                <a:latin typeface="+mj-lt"/>
                <a:cs typeface="Calibri" panose="020F0502020204030204" pitchFamily="34" charset="0"/>
              </a:rPr>
              <a:t>Pick up your child from school at 3:15pm. </a:t>
            </a:r>
          </a:p>
          <a:p>
            <a:pPr algn="ctr"/>
            <a:r>
              <a:rPr lang="en-GB" sz="2400" dirty="0">
                <a:latin typeface="+mj-lt"/>
                <a:cs typeface="Calibri" panose="020F0502020204030204" pitchFamily="34" charset="0"/>
              </a:rPr>
              <a:t>Please be punctual</a:t>
            </a:r>
            <a:r>
              <a:rPr lang="en-GB" sz="2800" dirty="0">
                <a:latin typeface="+mj-lt"/>
                <a:cs typeface="Calibri" panose="020F0502020204030204" pitchFamily="34" charset="0"/>
              </a:rPr>
              <a:t>!</a:t>
            </a:r>
          </a:p>
        </p:txBody>
      </p:sp>
      <p:pic>
        <p:nvPicPr>
          <p:cNvPr id="1032" name="Picture 8" descr="Clock 8:40 | ClipArt ETC">
            <a:extLst>
              <a:ext uri="{FF2B5EF4-FFF2-40B4-BE49-F238E27FC236}">
                <a16:creationId xmlns:a16="http://schemas.microsoft.com/office/drawing/2014/main" id="{7C74A562-7C76-E086-90BF-579FEEC8C2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6304" y="1252700"/>
            <a:ext cx="2176300" cy="217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047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1E89-0298-224D-02ED-ACB8FCBC15DC}"/>
              </a:ext>
            </a:extLst>
          </p:cNvPr>
          <p:cNvSpPr>
            <a:spLocks noGrp="1"/>
          </p:cNvSpPr>
          <p:nvPr>
            <p:ph type="title"/>
          </p:nvPr>
        </p:nvSpPr>
        <p:spPr/>
        <p:txBody>
          <a:bodyPr/>
          <a:lstStyle/>
          <a:p>
            <a:r>
              <a:rPr lang="en-GB" dirty="0"/>
              <a:t>Safety of children</a:t>
            </a:r>
          </a:p>
        </p:txBody>
      </p:sp>
      <p:sp>
        <p:nvSpPr>
          <p:cNvPr id="3" name="Content Placeholder 2">
            <a:extLst>
              <a:ext uri="{FF2B5EF4-FFF2-40B4-BE49-F238E27FC236}">
                <a16:creationId xmlns:a16="http://schemas.microsoft.com/office/drawing/2014/main" id="{1CA7759D-4991-1E3B-6E45-EDA2E78D2DEF}"/>
              </a:ext>
            </a:extLst>
          </p:cNvPr>
          <p:cNvSpPr>
            <a:spLocks noGrp="1"/>
          </p:cNvSpPr>
          <p:nvPr>
            <p:ph idx="1"/>
          </p:nvPr>
        </p:nvSpPr>
        <p:spPr>
          <a:xfrm>
            <a:off x="677334" y="1526103"/>
            <a:ext cx="8596668" cy="4515260"/>
          </a:xfrm>
        </p:spPr>
        <p:txBody>
          <a:bodyPr>
            <a:normAutofit lnSpcReduction="10000"/>
          </a:bodyPr>
          <a:lstStyle/>
          <a:p>
            <a:r>
              <a:rPr lang="en-GB" sz="2400" dirty="0">
                <a:latin typeface="+mj-lt"/>
                <a:cs typeface="Calibri" panose="020F0502020204030204" pitchFamily="34" charset="0"/>
              </a:rPr>
              <a:t>Make sure to drop children of inside the school. Do not leave children on the road or ask them to get out of the car. Once an adult has received them then you may leave.</a:t>
            </a:r>
          </a:p>
          <a:p>
            <a:r>
              <a:rPr lang="en-GB" sz="2400" dirty="0">
                <a:latin typeface="+mj-lt"/>
                <a:cs typeface="Calibri" panose="020F0502020204030204" pitchFamily="34" charset="0"/>
              </a:rPr>
              <a:t>At the end of the day, we must dismiss and hand over children to their parents or a designated adult, who staff are aware off. Do not walk away without your child with you.</a:t>
            </a:r>
          </a:p>
          <a:p>
            <a:r>
              <a:rPr lang="en-GB" sz="2400" dirty="0">
                <a:latin typeface="+mj-lt"/>
                <a:cs typeface="Calibri" panose="020F0502020204030204" pitchFamily="34" charset="0"/>
              </a:rPr>
              <a:t>If someone else is picking your child up, then please ring the office and give the details of the person. They will pass this information to the teacher.</a:t>
            </a:r>
          </a:p>
          <a:p>
            <a:r>
              <a:rPr lang="en-GB" sz="2400" dirty="0">
                <a:latin typeface="+mj-lt"/>
                <a:cs typeface="Calibri" panose="020F0502020204030204" pitchFamily="34" charset="0"/>
              </a:rPr>
              <a:t>If there any concerns about your child, please raise them with your child’s class teacher first. </a:t>
            </a:r>
          </a:p>
          <a:p>
            <a:endParaRPr lang="en-GB" dirty="0">
              <a:latin typeface="XCCW Joined 10a" panose="03050602040000000000" pitchFamily="66" charset="0"/>
            </a:endParaRPr>
          </a:p>
        </p:txBody>
      </p:sp>
    </p:spTree>
    <p:extLst>
      <p:ext uri="{BB962C8B-B14F-4D97-AF65-F5344CB8AC3E}">
        <p14:creationId xmlns:p14="http://schemas.microsoft.com/office/powerpoint/2010/main" val="2928778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3240-2007-CF32-6AFE-4F14D095EDF2}"/>
              </a:ext>
            </a:extLst>
          </p:cNvPr>
          <p:cNvSpPr>
            <a:spLocks noGrp="1"/>
          </p:cNvSpPr>
          <p:nvPr>
            <p:ph type="title"/>
          </p:nvPr>
        </p:nvSpPr>
        <p:spPr/>
        <p:txBody>
          <a:bodyPr/>
          <a:lstStyle/>
          <a:p>
            <a:r>
              <a:rPr lang="en-GB" dirty="0"/>
              <a:t>Timetabling</a:t>
            </a:r>
            <a:r>
              <a:rPr lang="en-GB" dirty="0">
                <a:latin typeface="XCCW Joined 10a" panose="03050602040000000000" pitchFamily="66" charset="0"/>
              </a:rPr>
              <a:t> </a:t>
            </a:r>
          </a:p>
        </p:txBody>
      </p:sp>
      <p:sp>
        <p:nvSpPr>
          <p:cNvPr id="3" name="Content Placeholder 2">
            <a:extLst>
              <a:ext uri="{FF2B5EF4-FFF2-40B4-BE49-F238E27FC236}">
                <a16:creationId xmlns:a16="http://schemas.microsoft.com/office/drawing/2014/main" id="{C8096CE2-7EDE-2AF4-1869-D965950A455F}"/>
              </a:ext>
            </a:extLst>
          </p:cNvPr>
          <p:cNvSpPr>
            <a:spLocks noGrp="1"/>
          </p:cNvSpPr>
          <p:nvPr>
            <p:ph idx="1"/>
          </p:nvPr>
        </p:nvSpPr>
        <p:spPr/>
        <p:txBody>
          <a:bodyPr/>
          <a:lstStyle/>
          <a:p>
            <a:pPr marL="0" indent="0">
              <a:buNone/>
            </a:pPr>
            <a:r>
              <a:rPr lang="en-GB" sz="2400" dirty="0">
                <a:latin typeface="+mj-lt"/>
                <a:cs typeface="Calibri" panose="020F0502020204030204" pitchFamily="34" charset="0"/>
              </a:rPr>
              <a:t>All lessons are timetabled and have a designated time to be taught. </a:t>
            </a:r>
          </a:p>
          <a:p>
            <a:pPr marL="0" indent="0">
              <a:buNone/>
            </a:pPr>
            <a:endParaRPr lang="en-GB" dirty="0"/>
          </a:p>
        </p:txBody>
      </p:sp>
    </p:spTree>
    <p:extLst>
      <p:ext uri="{BB962C8B-B14F-4D97-AF65-F5344CB8AC3E}">
        <p14:creationId xmlns:p14="http://schemas.microsoft.com/office/powerpoint/2010/main" val="1155315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28841-5296-43E6-F537-BDB698A9BCE3}"/>
              </a:ext>
            </a:extLst>
          </p:cNvPr>
          <p:cNvSpPr>
            <a:spLocks noGrp="1"/>
          </p:cNvSpPr>
          <p:nvPr>
            <p:ph type="title"/>
          </p:nvPr>
        </p:nvSpPr>
        <p:spPr>
          <a:xfrm>
            <a:off x="0" y="555811"/>
            <a:ext cx="10541355" cy="1320800"/>
          </a:xfrm>
        </p:spPr>
        <p:txBody>
          <a:bodyPr>
            <a:normAutofit/>
          </a:bodyPr>
          <a:lstStyle/>
          <a:p>
            <a:r>
              <a:rPr lang="en-GB" dirty="0"/>
              <a:t>Curriculum Overviews &amp; Knowledge Organisers</a:t>
            </a:r>
          </a:p>
        </p:txBody>
      </p:sp>
      <p:sp>
        <p:nvSpPr>
          <p:cNvPr id="19" name="Isosceles Triangle 8">
            <a:extLst>
              <a:ext uri="{FF2B5EF4-FFF2-40B4-BE49-F238E27FC236}">
                <a16:creationId xmlns:a16="http://schemas.microsoft.com/office/drawing/2014/main" id="{98EE4960-6ED7-49B4-BEEE-A96A0C83D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7" name="Picture 6">
            <a:extLst>
              <a:ext uri="{FF2B5EF4-FFF2-40B4-BE49-F238E27FC236}">
                <a16:creationId xmlns:a16="http://schemas.microsoft.com/office/drawing/2014/main" id="{4A000928-4173-B1AD-73AB-13AC11E961CC}"/>
              </a:ext>
            </a:extLst>
          </p:cNvPr>
          <p:cNvPicPr>
            <a:picLocks noChangeAspect="1"/>
          </p:cNvPicPr>
          <p:nvPr/>
        </p:nvPicPr>
        <p:blipFill rotWithShape="1">
          <a:blip r:embed="rId2"/>
          <a:srcRect t="1659" r="3" b="3"/>
          <a:stretch/>
        </p:blipFill>
        <p:spPr>
          <a:xfrm>
            <a:off x="649075" y="2158073"/>
            <a:ext cx="2625335" cy="3882362"/>
          </a:xfrm>
          <a:prstGeom prst="rect">
            <a:avLst/>
          </a:prstGeom>
        </p:spPr>
      </p:pic>
      <p:pic>
        <p:nvPicPr>
          <p:cNvPr id="5" name="Picture 4">
            <a:extLst>
              <a:ext uri="{FF2B5EF4-FFF2-40B4-BE49-F238E27FC236}">
                <a16:creationId xmlns:a16="http://schemas.microsoft.com/office/drawing/2014/main" id="{E7D0D14B-2622-0803-48F0-44DD2516F25D}"/>
              </a:ext>
            </a:extLst>
          </p:cNvPr>
          <p:cNvPicPr>
            <a:picLocks noChangeAspect="1"/>
          </p:cNvPicPr>
          <p:nvPr/>
        </p:nvPicPr>
        <p:blipFill rotWithShape="1">
          <a:blip r:embed="rId3"/>
          <a:srcRect r="2" b="3510"/>
          <a:stretch/>
        </p:blipFill>
        <p:spPr>
          <a:xfrm>
            <a:off x="3470357" y="2159331"/>
            <a:ext cx="2625335" cy="3882362"/>
          </a:xfrm>
          <a:prstGeom prst="rect">
            <a:avLst/>
          </a:prstGeom>
        </p:spPr>
      </p:pic>
      <p:sp>
        <p:nvSpPr>
          <p:cNvPr id="3" name="Content Placeholder 2">
            <a:extLst>
              <a:ext uri="{FF2B5EF4-FFF2-40B4-BE49-F238E27FC236}">
                <a16:creationId xmlns:a16="http://schemas.microsoft.com/office/drawing/2014/main" id="{E05804E6-E347-5164-F5AC-8A5FA2E6540F}"/>
              </a:ext>
            </a:extLst>
          </p:cNvPr>
          <p:cNvSpPr>
            <a:spLocks noGrp="1"/>
          </p:cNvSpPr>
          <p:nvPr>
            <p:ph idx="1"/>
          </p:nvPr>
        </p:nvSpPr>
        <p:spPr>
          <a:xfrm>
            <a:off x="6325880" y="1483019"/>
            <a:ext cx="4387895" cy="4558344"/>
          </a:xfrm>
        </p:spPr>
        <p:txBody>
          <a:bodyPr>
            <a:normAutofit fontScale="92500" lnSpcReduction="10000"/>
          </a:bodyPr>
          <a:lstStyle/>
          <a:p>
            <a:pPr marL="0" indent="0">
              <a:buNone/>
            </a:pPr>
            <a:r>
              <a:rPr lang="en-GB" sz="2400" dirty="0">
                <a:latin typeface="+mj-lt"/>
                <a:cs typeface="Calibri" panose="020F0502020204030204" pitchFamily="34" charset="0"/>
              </a:rPr>
              <a:t>Knowledge organisers are sent home at the beginning of each term. You must read and discuss these with your children regularly.</a:t>
            </a:r>
          </a:p>
          <a:p>
            <a:pPr marL="0" indent="0">
              <a:buNone/>
            </a:pPr>
            <a:r>
              <a:rPr lang="en-GB" sz="2400" dirty="0">
                <a:latin typeface="+mj-lt"/>
                <a:cs typeface="Calibri" panose="020F0502020204030204" pitchFamily="34" charset="0"/>
              </a:rPr>
              <a:t>Ask your children what they have learnt and quiz them on the  knowledge and vocabulary. </a:t>
            </a:r>
          </a:p>
          <a:p>
            <a:pPr marL="0" indent="0">
              <a:buNone/>
            </a:pPr>
            <a:endParaRPr lang="en-GB" sz="2400" dirty="0">
              <a:latin typeface="+mj-lt"/>
              <a:cs typeface="Calibri" panose="020F0502020204030204" pitchFamily="34" charset="0"/>
            </a:endParaRPr>
          </a:p>
          <a:p>
            <a:pPr marL="0" indent="0">
              <a:buNone/>
            </a:pPr>
            <a:r>
              <a:rPr lang="en-GB" sz="2400" dirty="0">
                <a:latin typeface="+mj-lt"/>
                <a:cs typeface="Calibri" panose="020F0502020204030204" pitchFamily="34" charset="0"/>
              </a:rPr>
              <a:t>You can access the curriculum overview and see what your child is learning each half term on the school website. </a:t>
            </a:r>
          </a:p>
          <a:p>
            <a:pPr marL="0" indent="0">
              <a:buNone/>
            </a:pPr>
            <a:endParaRPr lang="en-GB" sz="1700" dirty="0"/>
          </a:p>
        </p:txBody>
      </p:sp>
    </p:spTree>
    <p:extLst>
      <p:ext uri="{BB962C8B-B14F-4D97-AF65-F5344CB8AC3E}">
        <p14:creationId xmlns:p14="http://schemas.microsoft.com/office/powerpoint/2010/main" val="759595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B96AC-895D-1EB1-5A0D-3472E6919189}"/>
              </a:ext>
            </a:extLst>
          </p:cNvPr>
          <p:cNvSpPr>
            <a:spLocks noGrp="1"/>
          </p:cNvSpPr>
          <p:nvPr>
            <p:ph type="title"/>
          </p:nvPr>
        </p:nvSpPr>
        <p:spPr/>
        <p:txBody>
          <a:bodyPr/>
          <a:lstStyle/>
          <a:p>
            <a:r>
              <a:rPr lang="en-GB" dirty="0"/>
              <a:t>Themes</a:t>
            </a:r>
          </a:p>
        </p:txBody>
      </p:sp>
      <p:sp>
        <p:nvSpPr>
          <p:cNvPr id="3" name="Content Placeholder 2">
            <a:extLst>
              <a:ext uri="{FF2B5EF4-FFF2-40B4-BE49-F238E27FC236}">
                <a16:creationId xmlns:a16="http://schemas.microsoft.com/office/drawing/2014/main" id="{9DB9291B-7CE6-8890-5C4D-CA0FAD9413A6}"/>
              </a:ext>
            </a:extLst>
          </p:cNvPr>
          <p:cNvSpPr>
            <a:spLocks noGrp="1"/>
          </p:cNvSpPr>
          <p:nvPr>
            <p:ph idx="1"/>
          </p:nvPr>
        </p:nvSpPr>
        <p:spPr/>
        <p:txBody>
          <a:bodyPr>
            <a:normAutofit/>
          </a:bodyPr>
          <a:lstStyle/>
          <a:p>
            <a:r>
              <a:rPr lang="en-GB" sz="2800" dirty="0">
                <a:latin typeface="+mj-lt"/>
                <a:cs typeface="Calibri" panose="020F0502020204030204" pitchFamily="34" charset="0"/>
              </a:rPr>
              <a:t>Autumn 1-Why does the Earth shake?</a:t>
            </a:r>
          </a:p>
          <a:p>
            <a:r>
              <a:rPr lang="en-GB" sz="2800" dirty="0">
                <a:latin typeface="+mj-lt"/>
                <a:cs typeface="Calibri" panose="020F0502020204030204" pitchFamily="34" charset="0"/>
              </a:rPr>
              <a:t>Autumn 2-What was life like in Ancient Britain?</a:t>
            </a:r>
          </a:p>
          <a:p>
            <a:r>
              <a:rPr lang="en-GB" sz="2800" dirty="0">
                <a:latin typeface="+mj-lt"/>
                <a:cs typeface="Calibri" panose="020F0502020204030204" pitchFamily="34" charset="0"/>
              </a:rPr>
              <a:t>Spring 1-What brings people to cities?</a:t>
            </a:r>
          </a:p>
          <a:p>
            <a:r>
              <a:rPr lang="en-GB" sz="2800" dirty="0">
                <a:latin typeface="+mj-lt"/>
                <a:cs typeface="Calibri" panose="020F0502020204030204" pitchFamily="34" charset="0"/>
              </a:rPr>
              <a:t>Spring </a:t>
            </a:r>
            <a:r>
              <a:rPr lang="en-GB" sz="2800">
                <a:latin typeface="+mj-lt"/>
                <a:cs typeface="Calibri" panose="020F0502020204030204" pitchFamily="34" charset="0"/>
              </a:rPr>
              <a:t>2- Who were </a:t>
            </a:r>
            <a:r>
              <a:rPr lang="en-GB" sz="2800" dirty="0">
                <a:latin typeface="+mj-lt"/>
                <a:cs typeface="Calibri" panose="020F0502020204030204" pitchFamily="34" charset="0"/>
              </a:rPr>
              <a:t>the Ancient Egyptians?</a:t>
            </a:r>
          </a:p>
          <a:p>
            <a:r>
              <a:rPr lang="en-GB" sz="2800" dirty="0">
                <a:latin typeface="+mj-lt"/>
                <a:cs typeface="Calibri" panose="020F0502020204030204" pitchFamily="34" charset="0"/>
              </a:rPr>
              <a:t>Summer 1-Why is metal mighty?</a:t>
            </a:r>
          </a:p>
          <a:p>
            <a:r>
              <a:rPr lang="en-GB" sz="2800" dirty="0">
                <a:latin typeface="+mj-lt"/>
                <a:cs typeface="Calibri" panose="020F0502020204030204" pitchFamily="34" charset="0"/>
              </a:rPr>
              <a:t>Summer 2-How does a river start and where does it go?</a:t>
            </a:r>
          </a:p>
        </p:txBody>
      </p:sp>
    </p:spTree>
    <p:extLst>
      <p:ext uri="{BB962C8B-B14F-4D97-AF65-F5344CB8AC3E}">
        <p14:creationId xmlns:p14="http://schemas.microsoft.com/office/powerpoint/2010/main" val="406398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C40DB-B53A-2DBD-07FC-E4CD664F9805}"/>
              </a:ext>
            </a:extLst>
          </p:cNvPr>
          <p:cNvSpPr>
            <a:spLocks noGrp="1"/>
          </p:cNvSpPr>
          <p:nvPr>
            <p:ph type="title"/>
          </p:nvPr>
        </p:nvSpPr>
        <p:spPr/>
        <p:txBody>
          <a:bodyPr/>
          <a:lstStyle/>
          <a:p>
            <a:r>
              <a:rPr lang="en-GB" dirty="0"/>
              <a:t>Uniform</a:t>
            </a:r>
          </a:p>
        </p:txBody>
      </p:sp>
      <p:pic>
        <p:nvPicPr>
          <p:cNvPr id="2050" name="Picture 2">
            <a:extLst>
              <a:ext uri="{FF2B5EF4-FFF2-40B4-BE49-F238E27FC236}">
                <a16:creationId xmlns:a16="http://schemas.microsoft.com/office/drawing/2014/main" id="{679E617F-5C16-2976-0622-084084FAC2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148" y="1476375"/>
            <a:ext cx="184785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1292D4C2-C620-03CB-1C5C-639C0BE6F7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2717" y="1387461"/>
            <a:ext cx="1781175" cy="2124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D82CB8C-9BE8-3577-F574-02A2871CB1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0923" y="1560312"/>
            <a:ext cx="1800225" cy="206692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64C22068-CAB6-ED45-BCD5-9A78E41619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1972" y="1688206"/>
            <a:ext cx="1800225" cy="21812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6168A45-5E8F-FD27-FA6B-30FDD4DA81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6790" y="4116374"/>
            <a:ext cx="15621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a:extLst>
              <a:ext uri="{FF2B5EF4-FFF2-40B4-BE49-F238E27FC236}">
                <a16:creationId xmlns:a16="http://schemas.microsoft.com/office/drawing/2014/main" id="{53C594E4-76F0-D0D7-D65E-BE705C7192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4690" y="4232195"/>
            <a:ext cx="1704975" cy="21050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1169370B-6154-9C54-A0B8-152CE7D3FD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93892" y="4716663"/>
            <a:ext cx="1552575" cy="116205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a:extLst>
              <a:ext uri="{FF2B5EF4-FFF2-40B4-BE49-F238E27FC236}">
                <a16:creationId xmlns:a16="http://schemas.microsoft.com/office/drawing/2014/main" id="{161CA401-A75F-CD73-791E-5DA3524876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21880" y="4795290"/>
            <a:ext cx="1524000" cy="117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151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8B872-AE68-57C0-72E1-7A0B9A0C7F47}"/>
              </a:ext>
            </a:extLst>
          </p:cNvPr>
          <p:cNvSpPr>
            <a:spLocks noGrp="1"/>
          </p:cNvSpPr>
          <p:nvPr>
            <p:ph type="title"/>
          </p:nvPr>
        </p:nvSpPr>
        <p:spPr/>
        <p:txBody>
          <a:bodyPr/>
          <a:lstStyle/>
          <a:p>
            <a:r>
              <a:rPr lang="en-GB" dirty="0"/>
              <a:t>Uniform</a:t>
            </a:r>
          </a:p>
        </p:txBody>
      </p:sp>
      <p:sp>
        <p:nvSpPr>
          <p:cNvPr id="3" name="Content Placeholder 2">
            <a:extLst>
              <a:ext uri="{FF2B5EF4-FFF2-40B4-BE49-F238E27FC236}">
                <a16:creationId xmlns:a16="http://schemas.microsoft.com/office/drawing/2014/main" id="{5D4B621B-45CF-D5E1-DA03-D005A9F7E671}"/>
              </a:ext>
            </a:extLst>
          </p:cNvPr>
          <p:cNvSpPr>
            <a:spLocks noGrp="1"/>
          </p:cNvSpPr>
          <p:nvPr>
            <p:ph idx="1"/>
          </p:nvPr>
        </p:nvSpPr>
        <p:spPr/>
        <p:txBody>
          <a:bodyPr/>
          <a:lstStyle/>
          <a:p>
            <a:pPr fontAlgn="base"/>
            <a:r>
              <a:rPr lang="en-GB" sz="2400" b="0" i="0" u="none" strike="noStrike" dirty="0">
                <a:solidFill>
                  <a:schemeClr val="tx1"/>
                </a:solidFill>
                <a:effectLst/>
                <a:latin typeface="+mj-lt"/>
                <a:cs typeface="Arial" panose="020B0604020202020204" pitchFamily="34" charset="0"/>
              </a:rPr>
              <a:t>Black jeans are not part of the uniform. </a:t>
            </a:r>
            <a:r>
              <a:rPr lang="en-US" sz="2400" b="0" i="0" dirty="0">
                <a:solidFill>
                  <a:schemeClr val="tx1"/>
                </a:solidFill>
                <a:effectLst/>
                <a:latin typeface="+mj-lt"/>
                <a:cs typeface="Arial" panose="020B0604020202020204" pitchFamily="34" charset="0"/>
              </a:rPr>
              <a:t>​</a:t>
            </a:r>
            <a:endParaRPr lang="en-US" sz="2400" dirty="0">
              <a:solidFill>
                <a:schemeClr val="tx1"/>
              </a:solidFill>
              <a:latin typeface="+mj-lt"/>
              <a:cs typeface="Arial" panose="020B0604020202020204" pitchFamily="34" charset="0"/>
            </a:endParaRPr>
          </a:p>
          <a:p>
            <a:pPr fontAlgn="base"/>
            <a:r>
              <a:rPr lang="en-GB" sz="2400" dirty="0">
                <a:solidFill>
                  <a:schemeClr val="tx1"/>
                </a:solidFill>
                <a:latin typeface="+mj-lt"/>
                <a:cs typeface="Arial" panose="020B0604020202020204" pitchFamily="34" charset="0"/>
              </a:rPr>
              <a:t>Dangling </a:t>
            </a:r>
            <a:r>
              <a:rPr lang="en-GB" sz="2400" b="0" i="0" u="none" strike="noStrike" dirty="0">
                <a:solidFill>
                  <a:schemeClr val="tx1"/>
                </a:solidFill>
                <a:effectLst/>
                <a:latin typeface="+mj-lt"/>
                <a:cs typeface="Arial" panose="020B0604020202020204" pitchFamily="34" charset="0"/>
              </a:rPr>
              <a:t>earrings are not allowed.  Trainers and open-toed sandals are not allowed. Children cannot join in physical activity wearing jewellery and staff cannot help them remove it, so please </a:t>
            </a:r>
            <a:r>
              <a:rPr lang="en-GB" sz="2400" dirty="0">
                <a:solidFill>
                  <a:schemeClr val="tx1"/>
                </a:solidFill>
                <a:latin typeface="+mj-lt"/>
                <a:cs typeface="Arial" panose="020B0604020202020204" pitchFamily="34" charset="0"/>
              </a:rPr>
              <a:t>keep</a:t>
            </a:r>
            <a:r>
              <a:rPr lang="en-GB" sz="2400" b="0" i="0" u="none" strike="noStrike" dirty="0">
                <a:solidFill>
                  <a:schemeClr val="tx1"/>
                </a:solidFill>
                <a:effectLst/>
                <a:latin typeface="+mj-lt"/>
                <a:cs typeface="Arial" panose="020B0604020202020204" pitchFamily="34" charset="0"/>
              </a:rPr>
              <a:t> jewellery at home </a:t>
            </a:r>
            <a:r>
              <a:rPr lang="en-GB" sz="2400" dirty="0">
                <a:solidFill>
                  <a:schemeClr val="tx1"/>
                </a:solidFill>
                <a:latin typeface="+mj-lt"/>
                <a:cs typeface="Arial" panose="020B0604020202020204" pitchFamily="34" charset="0"/>
              </a:rPr>
              <a:t>on P.E. (Tuesday and Thursday every week)</a:t>
            </a:r>
            <a:endParaRPr lang="en-US" sz="2400" b="0" i="0" dirty="0">
              <a:solidFill>
                <a:schemeClr val="tx1"/>
              </a:solidFill>
              <a:effectLst/>
              <a:latin typeface="+mj-lt"/>
              <a:cs typeface="Arial" panose="020B0604020202020204" pitchFamily="34" charset="0"/>
            </a:endParaRPr>
          </a:p>
          <a:p>
            <a:endParaRPr lang="en-GB" dirty="0"/>
          </a:p>
        </p:txBody>
      </p:sp>
      <p:pic>
        <p:nvPicPr>
          <p:cNvPr id="3074" name="Picture 2">
            <a:extLst>
              <a:ext uri="{FF2B5EF4-FFF2-40B4-BE49-F238E27FC236}">
                <a16:creationId xmlns:a16="http://schemas.microsoft.com/office/drawing/2014/main" id="{410B0CED-9238-D8F2-C0CE-C62C9E602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8212" y="1370440"/>
            <a:ext cx="2076450" cy="1781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763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3A5B6-CFFC-1935-33FA-321F467128D0}"/>
              </a:ext>
            </a:extLst>
          </p:cNvPr>
          <p:cNvSpPr>
            <a:spLocks noGrp="1"/>
          </p:cNvSpPr>
          <p:nvPr>
            <p:ph type="title"/>
          </p:nvPr>
        </p:nvSpPr>
        <p:spPr>
          <a:xfrm>
            <a:off x="6090445" y="609600"/>
            <a:ext cx="3183556" cy="1320800"/>
          </a:xfrm>
        </p:spPr>
        <p:txBody>
          <a:bodyPr anchor="ctr">
            <a:normAutofit/>
          </a:bodyPr>
          <a:lstStyle/>
          <a:p>
            <a:r>
              <a:rPr lang="en-GB" dirty="0"/>
              <a:t>P.E</a:t>
            </a:r>
          </a:p>
        </p:txBody>
      </p:sp>
      <p:sp>
        <p:nvSpPr>
          <p:cNvPr id="3" name="Content Placeholder 2">
            <a:extLst>
              <a:ext uri="{FF2B5EF4-FFF2-40B4-BE49-F238E27FC236}">
                <a16:creationId xmlns:a16="http://schemas.microsoft.com/office/drawing/2014/main" id="{1328835A-4C0F-FE68-C128-6B0FCAC415CF}"/>
              </a:ext>
            </a:extLst>
          </p:cNvPr>
          <p:cNvSpPr>
            <a:spLocks noGrp="1"/>
          </p:cNvSpPr>
          <p:nvPr>
            <p:ph idx="1"/>
          </p:nvPr>
        </p:nvSpPr>
        <p:spPr>
          <a:xfrm>
            <a:off x="6094410" y="1930401"/>
            <a:ext cx="3710417" cy="4110962"/>
          </a:xfrm>
        </p:spPr>
        <p:txBody>
          <a:bodyPr>
            <a:normAutofit/>
          </a:bodyPr>
          <a:lstStyle/>
          <a:p>
            <a:r>
              <a:rPr lang="en-GB" sz="2000" dirty="0"/>
              <a:t>Tuesday and Thursdays</a:t>
            </a:r>
          </a:p>
          <a:p>
            <a:r>
              <a:rPr lang="en-GB" sz="2000" dirty="0"/>
              <a:t>P.E kit:</a:t>
            </a:r>
          </a:p>
          <a:p>
            <a:pPr lvl="1"/>
            <a:r>
              <a:rPr lang="en-GB" sz="1800" dirty="0"/>
              <a:t>Plain black or navy shorts/jogging bottoms</a:t>
            </a:r>
          </a:p>
          <a:p>
            <a:pPr lvl="1"/>
            <a:r>
              <a:rPr lang="en-GB" sz="1800" dirty="0"/>
              <a:t>White t-shirt – optional school logo</a:t>
            </a:r>
          </a:p>
          <a:p>
            <a:pPr lvl="1"/>
            <a:r>
              <a:rPr lang="en-GB" sz="1800" dirty="0"/>
              <a:t>Pumps/trainers</a:t>
            </a:r>
          </a:p>
          <a:p>
            <a:pPr lvl="1"/>
            <a:endParaRPr lang="en-GB" sz="1800" dirty="0"/>
          </a:p>
          <a:p>
            <a:pPr lvl="1"/>
            <a:r>
              <a:rPr lang="en-GB" sz="1800" dirty="0"/>
              <a:t>No jewellery worn for P.E</a:t>
            </a:r>
          </a:p>
        </p:txBody>
      </p:sp>
      <p:pic>
        <p:nvPicPr>
          <p:cNvPr id="4" name="Picture 3">
            <a:extLst>
              <a:ext uri="{FF2B5EF4-FFF2-40B4-BE49-F238E27FC236}">
                <a16:creationId xmlns:a16="http://schemas.microsoft.com/office/drawing/2014/main" id="{0464E37C-98F0-919F-1412-DF0C4A5E3747}"/>
              </a:ext>
            </a:extLst>
          </p:cNvPr>
          <p:cNvPicPr>
            <a:picLocks noChangeAspect="1"/>
          </p:cNvPicPr>
          <p:nvPr/>
        </p:nvPicPr>
        <p:blipFill>
          <a:blip r:embed="rId2"/>
          <a:stretch>
            <a:fillRect/>
          </a:stretch>
        </p:blipFill>
        <p:spPr>
          <a:xfrm>
            <a:off x="799814" y="891686"/>
            <a:ext cx="5062993" cy="5062993"/>
          </a:xfrm>
          <a:prstGeom prst="rect">
            <a:avLst/>
          </a:prstGeom>
        </p:spPr>
      </p:pic>
    </p:spTree>
    <p:extLst>
      <p:ext uri="{BB962C8B-B14F-4D97-AF65-F5344CB8AC3E}">
        <p14:creationId xmlns:p14="http://schemas.microsoft.com/office/powerpoint/2010/main" val="2206603601"/>
      </p:ext>
    </p:extLst>
  </p:cSld>
  <p:clrMapOvr>
    <a:masterClrMapping/>
  </p:clrMapOvr>
</p:sld>
</file>

<file path=ppt/theme/theme1.xml><?xml version="1.0" encoding="utf-8"?>
<a:theme xmlns:a="http://schemas.openxmlformats.org/drawingml/2006/main" name="Facet">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TM02900688[[fn=Facet]]</Template>
  <TotalTime>0</TotalTime>
  <Words>818</Words>
  <Application>Microsoft Office PowerPoint</Application>
  <PresentationFormat>Widescreen</PresentationFormat>
  <Paragraphs>92</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Trebuchet MS</vt:lpstr>
      <vt:lpstr>Trebuchet MS (Headings)</vt:lpstr>
      <vt:lpstr>Wingdings 3</vt:lpstr>
      <vt:lpstr>XCCW Joined 10a</vt:lpstr>
      <vt:lpstr>Facet</vt:lpstr>
      <vt:lpstr>Welcome to Year 3 </vt:lpstr>
      <vt:lpstr>Attendance and punctuality </vt:lpstr>
      <vt:lpstr>Safety of children</vt:lpstr>
      <vt:lpstr>Timetabling </vt:lpstr>
      <vt:lpstr>Curriculum Overviews &amp; Knowledge Organisers</vt:lpstr>
      <vt:lpstr>Themes</vt:lpstr>
      <vt:lpstr>Uniform</vt:lpstr>
      <vt:lpstr>Uniform</vt:lpstr>
      <vt:lpstr>P.E</vt:lpstr>
      <vt:lpstr>PowerPoint Presentation</vt:lpstr>
      <vt:lpstr>PowerPoint Presentation</vt:lpstr>
      <vt:lpstr>Reading at home</vt:lpstr>
      <vt:lpstr>PowerPoint Presentation</vt:lpstr>
      <vt:lpstr>Computing</vt:lpstr>
      <vt:lpstr>Online safety</vt:lpstr>
      <vt:lpstr>Homework</vt:lpstr>
      <vt:lpstr>Weduc and Parent Pay</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3</dc:title>
  <dc:creator>Nusrat Nisa</dc:creator>
  <cp:lastModifiedBy>Aisha Awaan</cp:lastModifiedBy>
  <cp:revision>4</cp:revision>
  <dcterms:created xsi:type="dcterms:W3CDTF">2022-09-26T17:53:32Z</dcterms:created>
  <dcterms:modified xsi:type="dcterms:W3CDTF">2023-10-05T21:13:27Z</dcterms:modified>
</cp:coreProperties>
</file>