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0" r:id="rId7"/>
    <p:sldId id="281" r:id="rId8"/>
    <p:sldId id="271" r:id="rId9"/>
    <p:sldId id="277" r:id="rId10"/>
    <p:sldId id="272" r:id="rId11"/>
    <p:sldId id="262" r:id="rId12"/>
    <p:sldId id="266" r:id="rId13"/>
    <p:sldId id="263" r:id="rId14"/>
    <p:sldId id="265" r:id="rId15"/>
    <p:sldId id="273" r:id="rId16"/>
    <p:sldId id="274" r:id="rId17"/>
    <p:sldId id="276" r:id="rId18"/>
    <p:sldId id="275" r:id="rId19"/>
    <p:sldId id="278" r:id="rId20"/>
    <p:sldId id="279" r:id="rId21"/>
    <p:sldId id="280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58DCA-54CB-4198-9606-6EEAC0B31EDE}" v="1" dt="2023-09-26T11:10:47.290"/>
    <p1510:client id="{790F31F8-863B-4775-AE4F-B84E9B20F527}" v="39" dt="2023-09-25T11:17:30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EE26-CBCD-0CC0-2C7C-59B503D89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06810-EE4E-BA45-BC87-7065AF835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82BBF-67F8-5748-C796-94EDA827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6FA16-6718-A423-F907-D4AE993B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C432E-2F52-FBE1-EC0A-8F8BD0B0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7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4A63-7619-C8D2-3A71-A9A16142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302D7-4485-C2E3-5FAE-42EA2D614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67DE-30CA-5D3B-E66C-2B772E50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ED376-086E-A505-3252-B8770CB0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98DF8-A971-7D14-BA8F-C0856A49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7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4C380-68ED-AA42-8E65-3ED33AF07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5782A-75A0-B39F-936D-A66750C40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CC79F-BB51-AC8B-85D4-0482C202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64CCF-9ADD-AC2E-8E6A-267C0563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E9C5-AC43-716E-A3DF-460D3F72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2EA7-37B4-1351-1B82-0838E326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E3CA7-51BA-F105-EE5A-39F98854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CBCE-D65D-53B8-408B-7CA126DC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65C99-35CA-8525-4580-6A8BE1D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5166-DADC-EFBC-6FAE-30498FBA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5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2374-610A-007F-9013-71A26F4F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77ADA-7101-A4A8-E40E-81E5C465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74837-63B8-D6DF-38BF-74DE43CE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BCF51-BBF6-A78A-BBFB-8868335D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7CB5B-D055-5CD9-3470-B4A6F6BE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7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A5C2-65D5-E544-DA65-1A675C4A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26037-1475-76EE-7AA6-DD033BA2D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66581-14D1-0A34-4C91-51ADDF27A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C564E-20E8-D0E5-C326-B8E677F5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A3870-CA01-BB23-38FD-7716690D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4DC0-E7FF-79A2-94AC-E7859FE6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7E1-4C2C-B959-E4BB-2BD5A6E5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0CEC-43D4-30D7-C4B4-C81847AC0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0B70A-C59E-F426-4DCF-76386160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06892-015B-93CC-0CCA-DA3FCBE9C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B52BB-434C-C894-8B23-FE216E5EA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4A51C-D75C-D0D0-20C1-EA6B27C7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F3DBF-D94E-437B-0400-40FCE0C7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85E47-B853-534D-3D72-B60CDC97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4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3FC8-2E2F-D0A4-EAB1-87B1EC10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CE7A4-285D-17E1-6E81-0898FBC5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8C6F7-9412-738A-B7A9-465BC4E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5CD63-7C83-4499-DA12-4B7FA7C1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1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1EBC1-9E79-5660-2D04-D2BDD518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E04D3-81F3-9ED3-957D-32E2044D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FD64F-F986-1589-A46E-C367CEA4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62F0-DFEC-FC77-026D-BA522C0E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5AFEA-3B52-3D9B-C77F-1C44BA710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4AB27-C3D9-619F-6328-02D712413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38951-7691-E95F-8A30-745571B5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ED7E3-717A-D329-7DF2-9D7BA37B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401B-7C20-3C30-40EB-461C8A0E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0B28-39E0-34F7-995A-9D20C0B5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CFF5F-B5E7-5319-E4F9-7EFFDF82D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59AFE-61D8-11FD-2D8A-54BC8B5C6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43539-194F-828F-EE95-EA6AC289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5CC6B-6F38-717C-A6FE-C86F77B4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E8DBB-FCAC-C1EC-E739-5E44B080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6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41B8D-ED52-0457-3456-F780611A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F94F3-0796-FE17-EAE9-EBDB14E2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10876-46D7-E4C8-F2FA-728F66629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7938-93CD-4165-99C1-243A26C5744C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B2CD-56D6-BBA6-25A4-8896D35B0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F463-6241-109B-FBAA-0213BFB27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3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COMMUNITY and COMMUNICATION\Logos and Letterheads\School Logos\Header2.JPG">
            <a:extLst>
              <a:ext uri="{FF2B5EF4-FFF2-40B4-BE49-F238E27FC236}">
                <a16:creationId xmlns:a16="http://schemas.microsoft.com/office/drawing/2014/main" id="{BCA72B16-38D0-8EFB-9E57-FAFD8754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40" y="164986"/>
            <a:ext cx="9827046" cy="17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vedale Primary School: Year 1">
            <a:extLst>
              <a:ext uri="{FF2B5EF4-FFF2-40B4-BE49-F238E27FC236}">
                <a16:creationId xmlns:a16="http://schemas.microsoft.com/office/drawing/2014/main" id="{8C76E010-F749-E067-A1BB-FE489EFB9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13" y="1911428"/>
            <a:ext cx="9435603" cy="50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1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BCE7-83AB-765F-4CEF-A90EE57C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 Std" panose="020B0503020103030203" pitchFamily="34" charset="0"/>
              </a:rPr>
              <a:t>Reading expectations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8118-4FC9-9337-5083-D4900ABC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Sassoon Primary Std" panose="020B0503020103030203" pitchFamily="34" charset="0"/>
              </a:rPr>
              <a:t>Please read at home 3 times a week. </a:t>
            </a: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r>
              <a:rPr lang="en-GB">
                <a:latin typeface="Sassoon Primary Std" panose="020B0503020103030203" pitchFamily="34" charset="0"/>
              </a:rPr>
              <a:t>They will be given a phonics books which they have read at school in the week and a reading for pleasure book which they share with you. They will get a new reading book EVERY FRIDAY. </a:t>
            </a:r>
            <a:endParaRPr lang="en-GB"/>
          </a:p>
        </p:txBody>
      </p:sp>
      <p:pic>
        <p:nvPicPr>
          <p:cNvPr id="4" name="Picture 2" descr="F:\DCIM\112___07\IMG_1178.JPG">
            <a:extLst>
              <a:ext uri="{FF2B5EF4-FFF2-40B4-BE49-F238E27FC236}">
                <a16:creationId xmlns:a16="http://schemas.microsoft.com/office/drawing/2014/main" id="{BC7EAFD0-170B-711F-DE6C-BE7A6FA0B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5946" r="22056" b="9283"/>
          <a:stretch/>
        </p:blipFill>
        <p:spPr bwMode="auto">
          <a:xfrm>
            <a:off x="7351180" y="110168"/>
            <a:ext cx="1914068" cy="24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DCIM\112___07\IMG_1181.JPG">
            <a:extLst>
              <a:ext uri="{FF2B5EF4-FFF2-40B4-BE49-F238E27FC236}">
                <a16:creationId xmlns:a16="http://schemas.microsoft.com/office/drawing/2014/main" id="{C9520AC9-B2F1-4E75-832F-369C7CD1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455" y="447648"/>
            <a:ext cx="2590800" cy="19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Pilgrim School - Pilgrim Reading">
            <a:extLst>
              <a:ext uri="{FF2B5EF4-FFF2-40B4-BE49-F238E27FC236}">
                <a16:creationId xmlns:a16="http://schemas.microsoft.com/office/drawing/2014/main" id="{5504B5EB-5414-83AF-212C-2DDF9C96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05" y="4650975"/>
            <a:ext cx="2994542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DB5C4B9-827E-ED7E-2964-09F266A60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75" y="4093254"/>
            <a:ext cx="3561162" cy="254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350A8-0050-9040-21A2-F6448F9B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400"/>
              <a:t>Phonics Screening</a:t>
            </a:r>
          </a:p>
        </p:txBody>
      </p:sp>
      <p:sp>
        <p:nvSpPr>
          <p:cNvPr id="410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A1E6-9AD7-DA26-23EE-AEDF158E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200">
                <a:latin typeface="Sassoon Primary Std" panose="020B0503020103030203" pitchFamily="34" charset="0"/>
              </a:rPr>
              <a:t>In June, the children will complete a phonics screening. They will read 40 words- 20 real words and 20 alien word. </a:t>
            </a:r>
          </a:p>
          <a:p>
            <a:pPr marL="0" indent="0">
              <a:buNone/>
            </a:pPr>
            <a:r>
              <a:rPr lang="en-GB" sz="2200">
                <a:latin typeface="Sassoon Primary Std" panose="020B0503020103030203" pitchFamily="34" charset="0"/>
              </a:rPr>
              <a:t>We will be preparing the children for this through phonics lessons. </a:t>
            </a:r>
          </a:p>
        </p:txBody>
      </p:sp>
      <p:pic>
        <p:nvPicPr>
          <p:cNvPr id="4098" name="Picture 2" descr="Year 1 Phonics Screening - St Joseph's Catholic Primary School">
            <a:extLst>
              <a:ext uri="{FF2B5EF4-FFF2-40B4-BE49-F238E27FC236}">
                <a16:creationId xmlns:a16="http://schemas.microsoft.com/office/drawing/2014/main" id="{AC21F7F5-FFFD-31E4-A8A5-B0F65926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0827"/>
            <a:ext cx="6903720" cy="48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4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75B9-552C-D5B1-4DAC-13AF41DE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End of the 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7A3AE-D9CE-9939-8362-194013C226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Come to the doors for Year 1. </a:t>
            </a:r>
          </a:p>
          <a:p>
            <a:r>
              <a:rPr lang="en-GB"/>
              <a:t>Tell an adult your child’s name and then they will call your child.</a:t>
            </a:r>
          </a:p>
          <a:p>
            <a:r>
              <a:rPr lang="en-GB"/>
              <a:t>Please ensure your child is with you before you walk away. </a:t>
            </a:r>
          </a:p>
          <a:p>
            <a:r>
              <a:rPr lang="en-GB"/>
              <a:t>If someone is picking your child up, please call school and they will let us know</a:t>
            </a:r>
          </a:p>
        </p:txBody>
      </p:sp>
      <p:pic>
        <p:nvPicPr>
          <p:cNvPr id="2050" name="Picture 2" descr="One school, two homes: How to co-parent when your child starts school - BBC  Bitesize">
            <a:extLst>
              <a:ext uri="{FF2B5EF4-FFF2-40B4-BE49-F238E27FC236}">
                <a16:creationId xmlns:a16="http://schemas.microsoft.com/office/drawing/2014/main" id="{CFF51DB7-3FF1-FC41-C1C3-F7D9D854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127568"/>
            <a:ext cx="5700323" cy="320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7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75B9-552C-D5B1-4DAC-13AF41DE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Trips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7A3AE-D9CE-9939-8362-194013C226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We have some fantastic trips planned in Year 1</a:t>
            </a:r>
          </a:p>
          <a:p>
            <a:pPr marL="0" indent="0">
              <a:buNone/>
            </a:pPr>
            <a:r>
              <a:rPr lang="en-GB"/>
              <a:t>  </a:t>
            </a:r>
          </a:p>
          <a:p>
            <a:pPr marL="0" indent="0">
              <a:buNone/>
            </a:pPr>
            <a:r>
              <a:rPr lang="en-GB"/>
              <a:t>                 BUT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They cannot happen without your help. IF you can come with us on a trip, please talk to your child’s teacher. </a:t>
            </a:r>
          </a:p>
        </p:txBody>
      </p:sp>
      <p:pic>
        <p:nvPicPr>
          <p:cNvPr id="3074" name="Picture 2" descr="The benefits of school trips for teachers">
            <a:extLst>
              <a:ext uri="{FF2B5EF4-FFF2-40B4-BE49-F238E27FC236}">
                <a16:creationId xmlns:a16="http://schemas.microsoft.com/office/drawing/2014/main" id="{0C25DB08-C07D-796E-BCB6-A8ED8F73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272583"/>
            <a:ext cx="5675416" cy="288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938E-847A-F5B9-5087-B8E5D630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your child has a problem…..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BFAC-FAD0-6A56-74D2-3122F7D4C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/>
              <a:t>They should go to an adult they trust. It can be a teacher or adult in Year 1. </a:t>
            </a:r>
          </a:p>
          <a:p>
            <a:endParaRPr lang="en-GB" sz="4000"/>
          </a:p>
          <a:p>
            <a:r>
              <a:rPr lang="en-GB" sz="4000"/>
              <a:t>Mrs Yates and Mrs Oliver work with us so the children can go them as well. </a:t>
            </a:r>
          </a:p>
        </p:txBody>
      </p:sp>
    </p:spTree>
    <p:extLst>
      <p:ext uri="{BB962C8B-B14F-4D97-AF65-F5344CB8AC3E}">
        <p14:creationId xmlns:p14="http://schemas.microsoft.com/office/powerpoint/2010/main" val="344198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938E-847A-F5B9-5087-B8E5D630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 have a problem…..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BFAC-FAD0-6A56-74D2-3122F7D4C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/>
              <a:t>Talk to your class teacher (Mrs Priestland or Miss Benham)</a:t>
            </a:r>
          </a:p>
          <a:p>
            <a:endParaRPr lang="en-GB" sz="4000"/>
          </a:p>
          <a:p>
            <a:r>
              <a:rPr lang="en-GB" sz="4000"/>
              <a:t>You can also talk to Mrs Freeman or Mrs Sandhu BUT you should first talk to your child’s teacher</a:t>
            </a:r>
          </a:p>
        </p:txBody>
      </p:sp>
    </p:spTree>
    <p:extLst>
      <p:ext uri="{BB962C8B-B14F-4D97-AF65-F5344CB8AC3E}">
        <p14:creationId xmlns:p14="http://schemas.microsoft.com/office/powerpoint/2010/main" val="195595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D2ED3D-60DE-B6C2-A4C5-551D0C52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WEDUC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E5AD2C-3848-AD9C-7714-C477EEA8C3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We use this to communicate with you.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We will send messages to you on this. If you don’t have WEDUC, please go to the office.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ALL FORMS WILL BE ON THIS. </a:t>
            </a:r>
          </a:p>
        </p:txBody>
      </p:sp>
      <p:pic>
        <p:nvPicPr>
          <p:cNvPr id="4098" name="Picture 2" descr="Westfield Secondary School - Weduc">
            <a:extLst>
              <a:ext uri="{FF2B5EF4-FFF2-40B4-BE49-F238E27FC236}">
                <a16:creationId xmlns:a16="http://schemas.microsoft.com/office/drawing/2014/main" id="{BB136CE4-E285-4397-ED4C-0039903F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21" y="2297748"/>
            <a:ext cx="6392979" cy="340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8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1826-84A7-4786-AEC5-8AD091E4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Parent Pay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F6EAD-714B-8656-CAE0-D189D0C134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/>
              <a:t>All forms and payment for trips will be using ParentPay. 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/>
              <a:t>Please can you check you have a ParentPay account set up and please pay for trips ASAP. 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endParaRPr lang="en-GB"/>
          </a:p>
        </p:txBody>
      </p:sp>
      <p:pic>
        <p:nvPicPr>
          <p:cNvPr id="5122" name="Picture 2" descr="PROMOTING PARENTPAY TO PARENTS">
            <a:extLst>
              <a:ext uri="{FF2B5EF4-FFF2-40B4-BE49-F238E27FC236}">
                <a16:creationId xmlns:a16="http://schemas.microsoft.com/office/drawing/2014/main" id="{BC3CBF4D-C60A-B176-AC94-3A243440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03" y="1825625"/>
            <a:ext cx="5439748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5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0501-D836-4C05-8307-66B7A623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 in details….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0A29A-DB81-B1CD-57C9-2C2BF60020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Any change in details such as phone numbers, home address or email address, please let school know. </a:t>
            </a:r>
          </a:p>
        </p:txBody>
      </p:sp>
      <p:pic>
        <p:nvPicPr>
          <p:cNvPr id="6146" name="Picture 2" descr="Change of address - East Yorkshire Shutters">
            <a:extLst>
              <a:ext uri="{FF2B5EF4-FFF2-40B4-BE49-F238E27FC236}">
                <a16:creationId xmlns:a16="http://schemas.microsoft.com/office/drawing/2014/main" id="{8AF5C10C-598D-CB66-D573-C13B2CCC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690688"/>
            <a:ext cx="5343418" cy="31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30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C5BD-C0C3-699A-C394-96F1E93CB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477" y="445571"/>
            <a:ext cx="9144000" cy="82184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Sassoon Primary Std" panose="020B0503020103030203" pitchFamily="34" charset="0"/>
              </a:rPr>
              <a:t>Thank you for coming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8DFFC-454A-FBC2-EAEA-34939F08A0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elebrating the power of these two words: Thank you - The San Diego  Union-Tribune">
            <a:extLst>
              <a:ext uri="{FF2B5EF4-FFF2-40B4-BE49-F238E27FC236}">
                <a16:creationId xmlns:a16="http://schemas.microsoft.com/office/drawing/2014/main" id="{AD7FE434-7E46-502D-B710-1FA35B13A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80" y="1600200"/>
            <a:ext cx="7218343" cy="48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3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3A360BE-9279-EDAE-F5D2-625C65EC03BD}"/>
              </a:ext>
            </a:extLst>
          </p:cNvPr>
          <p:cNvSpPr/>
          <p:nvPr/>
        </p:nvSpPr>
        <p:spPr>
          <a:xfrm>
            <a:off x="4338810" y="3804491"/>
            <a:ext cx="3514380" cy="30489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Std" panose="020B0503020103030203" pitchFamily="34" charset="0"/>
              </a:rPr>
              <a:t>Year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2AABD2-71A3-06B7-3913-C301533ABE08}"/>
              </a:ext>
            </a:extLst>
          </p:cNvPr>
          <p:cNvSpPr/>
          <p:nvPr/>
        </p:nvSpPr>
        <p:spPr>
          <a:xfrm>
            <a:off x="0" y="1168707"/>
            <a:ext cx="3514380" cy="3196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Std" panose="020B0503020103030203" pitchFamily="34" charset="0"/>
              </a:rPr>
              <a:t>1CM- Miss Benham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ADB9B9-2EDD-58B6-ECB5-F1F8E27B14EF}"/>
              </a:ext>
            </a:extLst>
          </p:cNvPr>
          <p:cNvSpPr/>
          <p:nvPr/>
        </p:nvSpPr>
        <p:spPr>
          <a:xfrm>
            <a:off x="8576630" y="991059"/>
            <a:ext cx="3514380" cy="3196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Std" panose="020B0503020103030203" pitchFamily="34" charset="0"/>
              </a:rPr>
              <a:t>1CB- </a:t>
            </a:r>
          </a:p>
          <a:p>
            <a:pPr algn="ctr"/>
            <a:r>
              <a:rPr lang="en-GB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Std" panose="020B0503020103030203" pitchFamily="34" charset="0"/>
              </a:rPr>
              <a:t>Mrs Priestland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C772E2-57B8-635B-0D7C-4227C225C13C}"/>
              </a:ext>
            </a:extLst>
          </p:cNvPr>
          <p:cNvCxnSpPr>
            <a:cxnSpLocks/>
          </p:cNvCxnSpPr>
          <p:nvPr/>
        </p:nvCxnSpPr>
        <p:spPr>
          <a:xfrm>
            <a:off x="3273847" y="3499692"/>
            <a:ext cx="1221035" cy="119257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9B39CC-6196-63FA-F8B9-0CA71B0F11EA}"/>
              </a:ext>
            </a:extLst>
          </p:cNvPr>
          <p:cNvCxnSpPr>
            <a:cxnSpLocks/>
          </p:cNvCxnSpPr>
          <p:nvPr/>
        </p:nvCxnSpPr>
        <p:spPr>
          <a:xfrm flipH="1">
            <a:off x="7720988" y="3733799"/>
            <a:ext cx="1340387" cy="110719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AFD7C13-77D0-9020-8B88-BDBB8C3FA052}"/>
              </a:ext>
            </a:extLst>
          </p:cNvPr>
          <p:cNvSpPr/>
          <p:nvPr/>
        </p:nvSpPr>
        <p:spPr>
          <a:xfrm>
            <a:off x="4213950" y="0"/>
            <a:ext cx="3663110" cy="3196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Std" panose="020B0503020103030203" pitchFamily="34" charset="0"/>
              </a:rPr>
              <a:t>Mrs Rowland, Miss Rhodes &amp; Ms Eadson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5DA40D-3919-C8D2-AA1B-01F0FF33A401}"/>
              </a:ext>
            </a:extLst>
          </p:cNvPr>
          <p:cNvCxnSpPr>
            <a:cxnSpLocks/>
          </p:cNvCxnSpPr>
          <p:nvPr/>
        </p:nvCxnSpPr>
        <p:spPr>
          <a:xfrm>
            <a:off x="6096000" y="3196728"/>
            <a:ext cx="0" cy="6077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96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ACB4-8A1C-F499-2E74-DEF1DDD4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Topics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906A-D671-2429-1222-4BC55DB98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What happened to the Dinosaurs? </a:t>
            </a:r>
          </a:p>
          <a:p>
            <a:pPr marL="0" indent="0">
              <a:buNone/>
            </a:pPr>
            <a:r>
              <a:rPr lang="en-GB" sz="4000"/>
              <a:t>What memories do you have?</a:t>
            </a:r>
          </a:p>
          <a:p>
            <a:pPr marL="0" indent="0">
              <a:buNone/>
            </a:pPr>
            <a:r>
              <a:rPr lang="en-GB" sz="4000"/>
              <a:t>Who has paws, claws and whiskers?</a:t>
            </a:r>
          </a:p>
          <a:p>
            <a:pPr marL="0" indent="0">
              <a:buNone/>
            </a:pPr>
            <a:r>
              <a:rPr lang="en-GB" sz="4000"/>
              <a:t>What makes a good hero?</a:t>
            </a:r>
          </a:p>
          <a:p>
            <a:pPr marL="0" indent="0">
              <a:buNone/>
            </a:pPr>
            <a:r>
              <a:rPr lang="en-GB" sz="4000"/>
              <a:t>Can you fly to space?</a:t>
            </a:r>
          </a:p>
          <a:p>
            <a:pPr marL="0" indent="0">
              <a:buNone/>
            </a:pPr>
            <a:r>
              <a:rPr lang="en-GB" sz="4000"/>
              <a:t>What might you find in the woods?</a:t>
            </a:r>
          </a:p>
        </p:txBody>
      </p:sp>
    </p:spTree>
    <p:extLst>
      <p:ext uri="{BB962C8B-B14F-4D97-AF65-F5344CB8AC3E}">
        <p14:creationId xmlns:p14="http://schemas.microsoft.com/office/powerpoint/2010/main" val="260832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BC7E-8F6E-018F-C535-68317D0D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Timetable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F0C9E89-3F69-334D-E521-F2692787B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2" y="2862473"/>
            <a:ext cx="11673935" cy="15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8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D142-B442-A5C8-6623-82A36A59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0D76C-6197-2F77-E206-ADCBFDAE6E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/>
              <a:t>Your child needs to be in school EVERYDAY.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If they are poorly, bring them to school and we can decide if they should be in school.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At the end of the year, if you child has over 98% attendance, they go into a prize draw.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8AD5A-95A9-823F-59A9-9CB08259E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092" y="184747"/>
            <a:ext cx="5772828" cy="63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D142-B442-A5C8-6623-82A36A59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your child is </a:t>
            </a:r>
            <a:br>
              <a:rPr lang="en-GB"/>
            </a:br>
            <a:r>
              <a:rPr lang="en-GB"/>
              <a:t>not at school….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0D76C-6197-2F77-E206-ADCBFDAE6E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Please can you call the school office before 9am on the day your child is not at school.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Please can you try and make appointments after school.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PLEASE AVOID GOING ABROAD IF YOU CAN.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8AD5A-95A9-823F-59A9-9CB08259E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092" y="184747"/>
            <a:ext cx="5772828" cy="63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3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6B8B-B5ED-7BB0-D8C0-B31C8F9E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 Std" panose="020B0503020103030203" pitchFamily="34" charset="0"/>
              </a:rPr>
              <a:t>Uniform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0EDFC-7217-CF6F-0EBD-B19B78CF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02378"/>
            <a:ext cx="9301480" cy="39284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8B738A-102C-DF56-ECA6-D6954F321EAA}"/>
              </a:ext>
            </a:extLst>
          </p:cNvPr>
          <p:cNvSpPr txBox="1"/>
          <p:nvPr/>
        </p:nvSpPr>
        <p:spPr>
          <a:xfrm>
            <a:off x="345440" y="3666254"/>
            <a:ext cx="772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royal blue sweatshirt or cardigan,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black or grey skirt, pinafore dress or trousers,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white shirt or polo shirt,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Sensible black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If girls wish to wear a hajib then please ensure they are in plain black or royal blue and without pins.</a:t>
            </a:r>
          </a:p>
        </p:txBody>
      </p:sp>
    </p:spTree>
    <p:extLst>
      <p:ext uri="{BB962C8B-B14F-4D97-AF65-F5344CB8AC3E}">
        <p14:creationId xmlns:p14="http://schemas.microsoft.com/office/powerpoint/2010/main" val="402244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6B8B-B5ED-7BB0-D8C0-B31C8F9E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 Std" panose="020B0503020103030203" pitchFamily="34" charset="0"/>
              </a:rPr>
              <a:t>PE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B51AD-085D-EE6F-2C7D-9328CF16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Sassoon Primary Std" panose="020B0503020103030203" pitchFamily="34" charset="0"/>
              </a:rPr>
              <a:t>Our PE days are on a Monday and Wednesday</a:t>
            </a: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r>
              <a:rPr lang="en-GB">
                <a:latin typeface="Sassoon Primary Std" panose="020B0503020103030203" pitchFamily="34" charset="0"/>
              </a:rPr>
              <a:t>No earrings on PE days. Please can these be taken out at home. 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8150A20-1E89-B374-70D5-8819C918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0334"/>
            <a:ext cx="1937332" cy="193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8B3B07E-8769-4F85-ACE4-DC8749847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7" r="3387" b="25366"/>
          <a:stretch/>
        </p:blipFill>
        <p:spPr bwMode="auto">
          <a:xfrm>
            <a:off x="3062279" y="2601604"/>
            <a:ext cx="2001089" cy="165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83926F-9D46-11D3-9F0C-F94C70CB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76" y="2460335"/>
            <a:ext cx="1344468" cy="201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FBC17-C824-C7A3-A7DE-494A27A70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508" y="2460334"/>
            <a:ext cx="1625684" cy="1816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4D82E5-5BF4-C6A1-8A49-254463A3C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2532" y="2766218"/>
            <a:ext cx="209801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3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70D0-7510-1575-224E-097DE0B6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 Std" panose="020B0503020103030203" pitchFamily="34" charset="0"/>
              </a:rPr>
              <a:t>Homework and home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68B6-1B25-74DF-ECC7-3311B0036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Sassoon Primary Std" panose="020B0503020103030203" pitchFamily="34" charset="0"/>
              </a:rPr>
              <a:t>We set a homework challenge sheet once a half term linked the theme and we also set some phonics/Maths homework weekly. This goes out on a Friday and must be back by the next Tuesday. </a:t>
            </a:r>
          </a:p>
        </p:txBody>
      </p:sp>
      <p:pic>
        <p:nvPicPr>
          <p:cNvPr id="4" name="Picture 2" descr="F:\DCIM\112___07\IMG_1210.JPG">
            <a:extLst>
              <a:ext uri="{FF2B5EF4-FFF2-40B4-BE49-F238E27FC236}">
                <a16:creationId xmlns:a16="http://schemas.microsoft.com/office/drawing/2014/main" id="{1D08B920-01C5-86EE-EA29-6F9E071EF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5100" r="6531"/>
          <a:stretch/>
        </p:blipFill>
        <p:spPr bwMode="auto">
          <a:xfrm>
            <a:off x="1066033" y="3231360"/>
            <a:ext cx="3439976" cy="33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5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ear 1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c0225a-89cb-4663-9abb-a7c8dd23678a">
      <Terms xmlns="http://schemas.microsoft.com/office/infopath/2007/PartnerControls"/>
    </lcf76f155ced4ddcb4097134ff3c332f>
    <TaxCatchAll xmlns="ef73bf67-129f-4d70-a56c-66f9068050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1DE56036920418529608E9D78CC9D" ma:contentTypeVersion="17" ma:contentTypeDescription="Create a new document." ma:contentTypeScope="" ma:versionID="34739762090957d092cf72c198606a0d">
  <xsd:schema xmlns:xsd="http://www.w3.org/2001/XMLSchema" xmlns:xs="http://www.w3.org/2001/XMLSchema" xmlns:p="http://schemas.microsoft.com/office/2006/metadata/properties" xmlns:ns2="efc0225a-89cb-4663-9abb-a7c8dd23678a" xmlns:ns3="ef73bf67-129f-4d70-a56c-66f906805033" targetNamespace="http://schemas.microsoft.com/office/2006/metadata/properties" ma:root="true" ma:fieldsID="9ca3c97c09aab4bfd5fad9673bc021c7" ns2:_="" ns3:_="">
    <xsd:import namespace="efc0225a-89cb-4663-9abb-a7c8dd23678a"/>
    <xsd:import namespace="ef73bf67-129f-4d70-a56c-66f906805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0225a-89cb-4663-9abb-a7c8dd236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dede57-465c-4846-ac19-a7844b623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3bf67-129f-4d70-a56c-66f9068050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6f9ab8-1f31-4e85-b72a-1c53dc1f363d}" ma:internalName="TaxCatchAll" ma:showField="CatchAllData" ma:web="ef73bf67-129f-4d70-a56c-66f9068050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B9FC4F-07E4-4CE2-965A-544BBE59FF3E}">
  <ds:schemaRefs>
    <ds:schemaRef ds:uri="ef73bf67-129f-4d70-a56c-66f906805033"/>
    <ds:schemaRef ds:uri="efc0225a-89cb-4663-9abb-a7c8dd23678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4FD296-B312-493B-8FA5-63EC818832DD}">
  <ds:schemaRefs>
    <ds:schemaRef ds:uri="ef73bf67-129f-4d70-a56c-66f906805033"/>
    <ds:schemaRef ds:uri="efc0225a-89cb-4663-9abb-a7c8dd2367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DD8A58-E9BD-4065-A2DC-46971FB087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Sassoon Primary</vt:lpstr>
      <vt:lpstr>Sassoon Primary Std</vt:lpstr>
      <vt:lpstr>Office Theme</vt:lpstr>
      <vt:lpstr>PowerPoint Presentation</vt:lpstr>
      <vt:lpstr>PowerPoint Presentation</vt:lpstr>
      <vt:lpstr>Topics this year</vt:lpstr>
      <vt:lpstr>Timetable</vt:lpstr>
      <vt:lpstr>Attendance</vt:lpstr>
      <vt:lpstr>If your child is  not at school….</vt:lpstr>
      <vt:lpstr>Uniform </vt:lpstr>
      <vt:lpstr>PE </vt:lpstr>
      <vt:lpstr>Homework and home challenges</vt:lpstr>
      <vt:lpstr>Reading expectations</vt:lpstr>
      <vt:lpstr>Phonics Screening</vt:lpstr>
      <vt:lpstr>End of the day</vt:lpstr>
      <vt:lpstr>Trips </vt:lpstr>
      <vt:lpstr>If your child has a problem…..</vt:lpstr>
      <vt:lpstr>If you have a problem…..</vt:lpstr>
      <vt:lpstr>WEDUC</vt:lpstr>
      <vt:lpstr>Parent Pay</vt:lpstr>
      <vt:lpstr>Change in details…. </vt:lpstr>
      <vt:lpstr>Thank you for coming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Priestland</dc:creator>
  <cp:lastModifiedBy>Gemma Freeman</cp:lastModifiedBy>
  <cp:revision>2</cp:revision>
  <dcterms:created xsi:type="dcterms:W3CDTF">2022-10-01T18:18:36Z</dcterms:created>
  <dcterms:modified xsi:type="dcterms:W3CDTF">2023-10-03T08:48:28Z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0x0101003CC1DE56036920418529608E9D78CC9D</vt:lpwstr>
  </property>
  <property fmtid="{D5CDD505-2E9C-101B-9397-08002B2CF9AE}" pid="3" name="MediaServiceImageTags">
    <vt:lpwstr/>
  </property>
</Properties>
</file>