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0" r:id="rId7"/>
    <p:sldId id="271" r:id="rId8"/>
    <p:sldId id="266" r:id="rId9"/>
    <p:sldId id="267" r:id="rId10"/>
    <p:sldId id="258" r:id="rId11"/>
    <p:sldId id="265" r:id="rId12"/>
    <p:sldId id="268" r:id="rId13"/>
    <p:sldId id="269" r:id="rId14"/>
    <p:sldId id="272" r:id="rId15"/>
    <p:sldId id="279" r:id="rId16"/>
    <p:sldId id="259" r:id="rId17"/>
    <p:sldId id="278" r:id="rId18"/>
    <p:sldId id="273"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1006-3E6D-4491-B5D7-EB7F22432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988A4B-92ED-1021-EC32-5E4E53362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CBB464-745D-12AE-2906-CF5094B65C3F}"/>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5" name="Footer Placeholder 4">
            <a:extLst>
              <a:ext uri="{FF2B5EF4-FFF2-40B4-BE49-F238E27FC236}">
                <a16:creationId xmlns:a16="http://schemas.microsoft.com/office/drawing/2014/main" id="{5F489B59-3644-06EE-12AE-36480BC00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092F8-D35F-16D2-0F0E-D12D57507A7E}"/>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58762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61EE-3109-39B3-4754-1225B2F617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BFB83F-8682-E6C5-D356-2D31216D87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BAA439-21C8-958F-75B5-BA1AE15C1451}"/>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5" name="Footer Placeholder 4">
            <a:extLst>
              <a:ext uri="{FF2B5EF4-FFF2-40B4-BE49-F238E27FC236}">
                <a16:creationId xmlns:a16="http://schemas.microsoft.com/office/drawing/2014/main" id="{AA130CBD-1B80-18AF-B733-6A2B65F613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954868-6955-34CE-27FE-7F4FEB88CD3B}"/>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417046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EA7CF-4D34-46F1-0363-E0E5F12C08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D5B945-97D7-B4B1-BA5E-5F25637E64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6149DE-F0DC-C3CF-B97A-BD067CF913BF}"/>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5" name="Footer Placeholder 4">
            <a:extLst>
              <a:ext uri="{FF2B5EF4-FFF2-40B4-BE49-F238E27FC236}">
                <a16:creationId xmlns:a16="http://schemas.microsoft.com/office/drawing/2014/main" id="{5F0FC35C-8C76-4269-1165-7B37D2230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3C5310-8F52-BED1-8EE6-FFCE42D704FD}"/>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206271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3DB5-88E7-70AC-819F-3BA168E955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FD3185-31E1-A0E6-A5A3-8E5339631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28D036-0FD6-78E1-C4C3-10D318E42814}"/>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5" name="Footer Placeholder 4">
            <a:extLst>
              <a:ext uri="{FF2B5EF4-FFF2-40B4-BE49-F238E27FC236}">
                <a16:creationId xmlns:a16="http://schemas.microsoft.com/office/drawing/2014/main" id="{167BC7F8-78AE-5004-7F94-DE96FB951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9DD3B-C4B5-B481-CE08-91AB8448CCA6}"/>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3639890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D31B8-1F30-E2BD-5FE0-A956A2AB47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32305E-4DF0-B918-A7F9-08AED47B7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CDD6B-9822-7684-5F85-9D1B64B25823}"/>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5" name="Footer Placeholder 4">
            <a:extLst>
              <a:ext uri="{FF2B5EF4-FFF2-40B4-BE49-F238E27FC236}">
                <a16:creationId xmlns:a16="http://schemas.microsoft.com/office/drawing/2014/main" id="{95B53002-25ED-0238-9DCC-F0A683F270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44B928-26E4-4CDE-7031-9D1C266712AF}"/>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117730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9474D-45D3-FFD8-ECC0-7A14058A4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BFA2A-B8D3-5B7A-9A57-F2414201E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B5B758-28D3-8545-90C8-B4C0A4747E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2739D1-30B0-9183-FEEE-311170B51CBE}"/>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6" name="Footer Placeholder 5">
            <a:extLst>
              <a:ext uri="{FF2B5EF4-FFF2-40B4-BE49-F238E27FC236}">
                <a16:creationId xmlns:a16="http://schemas.microsoft.com/office/drawing/2014/main" id="{10404A75-5459-390F-327C-0D87B08CDB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362187-0918-390B-55BC-48CA57DC0D63}"/>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184289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8936-1372-3FF1-F517-C0174C76E9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480152-1757-8176-8303-93595D236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7DCB2-08A5-0FB5-605D-64F6ACF8E7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888AD5-29B5-B801-79B6-2558CF51E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6C837-D55E-6ABB-0F51-92073AFCE0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683FF9-00FC-7B75-3619-091B3341E3CD}"/>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8" name="Footer Placeholder 7">
            <a:extLst>
              <a:ext uri="{FF2B5EF4-FFF2-40B4-BE49-F238E27FC236}">
                <a16:creationId xmlns:a16="http://schemas.microsoft.com/office/drawing/2014/main" id="{B1C32495-E7A2-F63A-882F-9346C6650E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2899CF-E60C-B388-5CA6-F34E0D4E3233}"/>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1304081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F32A-00D2-D9EC-99EF-D25907CBFB2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216AD8-341B-C3D7-98B2-16627F6D65E2}"/>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4" name="Footer Placeholder 3">
            <a:extLst>
              <a:ext uri="{FF2B5EF4-FFF2-40B4-BE49-F238E27FC236}">
                <a16:creationId xmlns:a16="http://schemas.microsoft.com/office/drawing/2014/main" id="{9AD24A2E-A1F4-692A-F601-EC7E0D7A41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EDC9D5-3E90-02EB-BD20-9E6B2ED2226E}"/>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208886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BF15B-D123-D645-0964-AF3345DA3985}"/>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3" name="Footer Placeholder 2">
            <a:extLst>
              <a:ext uri="{FF2B5EF4-FFF2-40B4-BE49-F238E27FC236}">
                <a16:creationId xmlns:a16="http://schemas.microsoft.com/office/drawing/2014/main" id="{8C721A4E-39D5-5E9E-1453-0A3EC0DF4E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621574-30AD-5B7A-9B34-D63A90F5F8A9}"/>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427626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A479-9704-B98C-BD90-AF671B9F4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DCBC27-8BB3-9538-198A-1BD8278AA0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2466D1-0690-8A54-B6B8-5AF04F02B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119AB-792C-727E-77DC-9DAB0ED0880A}"/>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6" name="Footer Placeholder 5">
            <a:extLst>
              <a:ext uri="{FF2B5EF4-FFF2-40B4-BE49-F238E27FC236}">
                <a16:creationId xmlns:a16="http://schemas.microsoft.com/office/drawing/2014/main" id="{8D10927C-B921-458F-A089-ED75A150B4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5B5EE6-F4DE-5892-DCB0-FEE2F6A78209}"/>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78241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D8B3-6CE9-3258-8F84-7E4F2B2A6F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AEFB21-702F-0E4F-BE82-6C379C351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DD2164-A2BC-96F0-352B-D9DB3149F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73BC1A-48AF-F61C-F49B-02C3C55131CF}"/>
              </a:ext>
            </a:extLst>
          </p:cNvPr>
          <p:cNvSpPr>
            <a:spLocks noGrp="1"/>
          </p:cNvSpPr>
          <p:nvPr>
            <p:ph type="dt" sz="half" idx="10"/>
          </p:nvPr>
        </p:nvSpPr>
        <p:spPr/>
        <p:txBody>
          <a:bodyPr/>
          <a:lstStyle/>
          <a:p>
            <a:fld id="{A28B4FDD-8E7B-4CC6-8F7D-BDEBEB27FABC}" type="datetimeFigureOut">
              <a:rPr lang="en-GB" smtClean="0"/>
              <a:t>18/11/2025</a:t>
            </a:fld>
            <a:endParaRPr lang="en-GB"/>
          </a:p>
        </p:txBody>
      </p:sp>
      <p:sp>
        <p:nvSpPr>
          <p:cNvPr id="6" name="Footer Placeholder 5">
            <a:extLst>
              <a:ext uri="{FF2B5EF4-FFF2-40B4-BE49-F238E27FC236}">
                <a16:creationId xmlns:a16="http://schemas.microsoft.com/office/drawing/2014/main" id="{59CC1418-D14B-E43A-1959-83B146367C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A88541-9388-B608-3066-0401A968D724}"/>
              </a:ext>
            </a:extLst>
          </p:cNvPr>
          <p:cNvSpPr>
            <a:spLocks noGrp="1"/>
          </p:cNvSpPr>
          <p:nvPr>
            <p:ph type="sldNum" sz="quarter" idx="12"/>
          </p:nvPr>
        </p:nvSpPr>
        <p:spPr/>
        <p:txBody>
          <a:bodyPr/>
          <a:lstStyle/>
          <a:p>
            <a:fld id="{28C7981C-B59C-49D9-AFA3-521D0EA017C3}" type="slidenum">
              <a:rPr lang="en-GB" smtClean="0"/>
              <a:t>‹#›</a:t>
            </a:fld>
            <a:endParaRPr lang="en-GB"/>
          </a:p>
        </p:txBody>
      </p:sp>
    </p:spTree>
    <p:extLst>
      <p:ext uri="{BB962C8B-B14F-4D97-AF65-F5344CB8AC3E}">
        <p14:creationId xmlns:p14="http://schemas.microsoft.com/office/powerpoint/2010/main" val="255138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1A115-4432-EB3C-2034-BBA934DC2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1DFC6F-FA55-E596-0F16-46F750A411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D695D-799B-1D25-13AE-47C988A833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B4FDD-8E7B-4CC6-8F7D-BDEBEB27FABC}" type="datetimeFigureOut">
              <a:rPr lang="en-GB" smtClean="0"/>
              <a:t>18/11/2025</a:t>
            </a:fld>
            <a:endParaRPr lang="en-GB"/>
          </a:p>
        </p:txBody>
      </p:sp>
      <p:sp>
        <p:nvSpPr>
          <p:cNvPr id="5" name="Footer Placeholder 4">
            <a:extLst>
              <a:ext uri="{FF2B5EF4-FFF2-40B4-BE49-F238E27FC236}">
                <a16:creationId xmlns:a16="http://schemas.microsoft.com/office/drawing/2014/main" id="{44A0532E-A9F8-AF13-BD71-A8F17CBD5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30AC1DF-8879-0640-CD93-A272BF8F8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7981C-B59C-49D9-AFA3-521D0EA017C3}" type="slidenum">
              <a:rPr lang="en-GB" smtClean="0"/>
              <a:t>‹#›</a:t>
            </a:fld>
            <a:endParaRPr lang="en-GB"/>
          </a:p>
        </p:txBody>
      </p:sp>
    </p:spTree>
    <p:extLst>
      <p:ext uri="{BB962C8B-B14F-4D97-AF65-F5344CB8AC3E}">
        <p14:creationId xmlns:p14="http://schemas.microsoft.com/office/powerpoint/2010/main" val="880255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DAFD-E779-7568-AB92-366FABF2487C}"/>
              </a:ext>
            </a:extLst>
          </p:cNvPr>
          <p:cNvSpPr>
            <a:spLocks noGrp="1"/>
          </p:cNvSpPr>
          <p:nvPr>
            <p:ph type="ctrTitle"/>
          </p:nvPr>
        </p:nvSpPr>
        <p:spPr>
          <a:xfrm>
            <a:off x="1318260" y="1475581"/>
            <a:ext cx="9898380" cy="980123"/>
          </a:xfrm>
        </p:spPr>
        <p:txBody>
          <a:bodyPr/>
          <a:lstStyle/>
          <a:p>
            <a:r>
              <a:rPr lang="en-GB">
                <a:latin typeface="Sassoon Primary" pitchFamily="50" charset="0"/>
              </a:rPr>
              <a:t>Year 1 parents information</a:t>
            </a:r>
          </a:p>
        </p:txBody>
      </p:sp>
      <p:sp>
        <p:nvSpPr>
          <p:cNvPr id="3" name="Subtitle 2">
            <a:extLst>
              <a:ext uri="{FF2B5EF4-FFF2-40B4-BE49-F238E27FC236}">
                <a16:creationId xmlns:a16="http://schemas.microsoft.com/office/drawing/2014/main" id="{004FBE50-D681-5F0C-5A55-788193199523}"/>
              </a:ext>
            </a:extLst>
          </p:cNvPr>
          <p:cNvSpPr>
            <a:spLocks noGrp="1"/>
          </p:cNvSpPr>
          <p:nvPr>
            <p:ph type="subTitle" idx="1"/>
          </p:nvPr>
        </p:nvSpPr>
        <p:spPr/>
        <p:txBody>
          <a:bodyPr>
            <a:normAutofit/>
          </a:bodyPr>
          <a:lstStyle/>
          <a:p>
            <a:r>
              <a:rPr lang="en-GB" sz="4400">
                <a:latin typeface="Sassoon Primary" pitchFamily="50" charset="0"/>
              </a:rPr>
              <a:t>English and Maths </a:t>
            </a:r>
          </a:p>
          <a:p>
            <a:r>
              <a:rPr lang="en-GB" sz="4400">
                <a:latin typeface="Sassoon Primary" pitchFamily="50" charset="0"/>
              </a:rPr>
              <a:t>November 2025</a:t>
            </a:r>
          </a:p>
        </p:txBody>
      </p:sp>
      <p:pic>
        <p:nvPicPr>
          <p:cNvPr id="1026" name="Picture 2" descr="Hardwick Primary School Derby">
            <a:extLst>
              <a:ext uri="{FF2B5EF4-FFF2-40B4-BE49-F238E27FC236}">
                <a16:creationId xmlns:a16="http://schemas.microsoft.com/office/drawing/2014/main" id="{7140775C-FF19-925C-A86A-A9D8A1DD0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263" y="4558348"/>
            <a:ext cx="2276475"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82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84868" y="-462096"/>
            <a:ext cx="7474172" cy="1325563"/>
          </a:xfrm>
        </p:spPr>
        <p:txBody>
          <a:bodyPr vert="horz" lIns="91440" tIns="45720" rIns="91440" bIns="45720" rtlCol="0" anchor="ctr">
            <a:normAutofit/>
          </a:bodyPr>
          <a:lstStyle/>
          <a:p>
            <a:br>
              <a:rPr lang="en-US">
                <a:latin typeface="Sassoon Primary" pitchFamily="50" charset="0"/>
              </a:rPr>
            </a:br>
            <a:r>
              <a:rPr lang="en-US" b="1" u="sng">
                <a:latin typeface="Sassoon Primary" pitchFamily="50" charset="0"/>
              </a:rPr>
              <a:t>What can you do to help?</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a:bodyPr>
          <a:lstStyle/>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1BF47659-230F-AA66-7A94-B4DE652898E0}"/>
              </a:ext>
            </a:extLst>
          </p:cNvPr>
          <p:cNvPicPr>
            <a:picLocks noChangeAspect="1"/>
          </p:cNvPicPr>
          <p:nvPr/>
        </p:nvPicPr>
        <p:blipFill rotWithShape="1">
          <a:blip r:embed="rId3"/>
          <a:srcRect l="38889" t="26697" r="21471" b="42445"/>
          <a:stretch/>
        </p:blipFill>
        <p:spPr>
          <a:xfrm>
            <a:off x="194153" y="796074"/>
            <a:ext cx="11192005" cy="5808410"/>
          </a:xfrm>
          <a:prstGeom prst="rect">
            <a:avLst/>
          </a:prstGeom>
        </p:spPr>
      </p:pic>
    </p:spTree>
    <p:extLst>
      <p:ext uri="{BB962C8B-B14F-4D97-AF65-F5344CB8AC3E}">
        <p14:creationId xmlns:p14="http://schemas.microsoft.com/office/powerpoint/2010/main" val="311571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84868" y="-462096"/>
            <a:ext cx="7474172" cy="1325563"/>
          </a:xfrm>
        </p:spPr>
        <p:txBody>
          <a:bodyPr vert="horz" lIns="91440" tIns="45720" rIns="91440" bIns="45720" rtlCol="0" anchor="ctr">
            <a:normAutofit/>
          </a:bodyPr>
          <a:lstStyle/>
          <a:p>
            <a:br>
              <a:rPr lang="en-US">
                <a:latin typeface="Sassoon Primary" pitchFamily="50" charset="0"/>
              </a:rPr>
            </a:br>
            <a:r>
              <a:rPr lang="en-US" b="1" u="sng">
                <a:latin typeface="Sassoon Primary" pitchFamily="50" charset="0"/>
              </a:rPr>
              <a:t>What can you do to help?</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a:bodyPr>
          <a:lstStyle/>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a:extLst>
              <a:ext uri="{FF2B5EF4-FFF2-40B4-BE49-F238E27FC236}">
                <a16:creationId xmlns:a16="http://schemas.microsoft.com/office/drawing/2014/main" id="{3621672E-32BB-58B8-3CB7-B7D5101943CA}"/>
              </a:ext>
            </a:extLst>
          </p:cNvPr>
          <p:cNvPicPr>
            <a:picLocks noChangeAspect="1"/>
          </p:cNvPicPr>
          <p:nvPr/>
        </p:nvPicPr>
        <p:blipFill rotWithShape="1">
          <a:blip r:embed="rId3"/>
          <a:srcRect l="39111" t="26556" r="20805" b="44333"/>
          <a:stretch/>
        </p:blipFill>
        <p:spPr>
          <a:xfrm>
            <a:off x="147498" y="863467"/>
            <a:ext cx="11157242" cy="5401949"/>
          </a:xfrm>
          <a:prstGeom prst="rect">
            <a:avLst/>
          </a:prstGeom>
        </p:spPr>
      </p:pic>
    </p:spTree>
    <p:extLst>
      <p:ext uri="{BB962C8B-B14F-4D97-AF65-F5344CB8AC3E}">
        <p14:creationId xmlns:p14="http://schemas.microsoft.com/office/powerpoint/2010/main" val="144579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84868" y="-462096"/>
            <a:ext cx="7474172" cy="1325563"/>
          </a:xfrm>
        </p:spPr>
        <p:txBody>
          <a:bodyPr vert="horz" lIns="91440" tIns="45720" rIns="91440" bIns="45720" rtlCol="0" anchor="ctr">
            <a:normAutofit/>
          </a:bodyPr>
          <a:lstStyle/>
          <a:p>
            <a:br>
              <a:rPr lang="en-US">
                <a:latin typeface="Sassoon Primary" pitchFamily="50" charset="0"/>
              </a:rPr>
            </a:br>
            <a:r>
              <a:rPr lang="en-US" b="1" u="sng">
                <a:latin typeface="Sassoon Primary" pitchFamily="50" charset="0"/>
              </a:rPr>
              <a:t>What can you do to help?</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a:bodyPr>
          <a:lstStyle/>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BD645869-F677-D4BD-E1A2-E4A08952A126}"/>
              </a:ext>
            </a:extLst>
          </p:cNvPr>
          <p:cNvPicPr>
            <a:picLocks noChangeAspect="1"/>
          </p:cNvPicPr>
          <p:nvPr/>
        </p:nvPicPr>
        <p:blipFill rotWithShape="1">
          <a:blip r:embed="rId3"/>
          <a:srcRect l="41555" t="17334" r="23684" b="7124"/>
          <a:stretch/>
        </p:blipFill>
        <p:spPr>
          <a:xfrm>
            <a:off x="880634" y="800100"/>
            <a:ext cx="4030980" cy="5840230"/>
          </a:xfrm>
          <a:prstGeom prst="rect">
            <a:avLst/>
          </a:prstGeom>
        </p:spPr>
      </p:pic>
      <p:sp>
        <p:nvSpPr>
          <p:cNvPr id="8" name="TextBox 7">
            <a:extLst>
              <a:ext uri="{FF2B5EF4-FFF2-40B4-BE49-F238E27FC236}">
                <a16:creationId xmlns:a16="http://schemas.microsoft.com/office/drawing/2014/main" id="{27EF1490-3742-B861-FB9D-5F3CCB14BE04}"/>
              </a:ext>
            </a:extLst>
          </p:cNvPr>
          <p:cNvSpPr txBox="1"/>
          <p:nvPr/>
        </p:nvSpPr>
        <p:spPr>
          <a:xfrm>
            <a:off x="5250180" y="1089660"/>
            <a:ext cx="3414803" cy="4401205"/>
          </a:xfrm>
          <a:prstGeom prst="rect">
            <a:avLst/>
          </a:prstGeom>
          <a:noFill/>
        </p:spPr>
        <p:txBody>
          <a:bodyPr wrap="square" rtlCol="0">
            <a:spAutoFit/>
          </a:bodyPr>
          <a:lstStyle/>
          <a:p>
            <a:r>
              <a:rPr lang="en-GB" sz="2000">
                <a:latin typeface="Sassoon Primary" pitchFamily="50" charset="0"/>
              </a:rPr>
              <a:t>Practice reading the words and sentences we send home each week.  </a:t>
            </a:r>
          </a:p>
          <a:p>
            <a:endParaRPr lang="en-GB" sz="2000">
              <a:latin typeface="Sassoon Primary" pitchFamily="50" charset="0"/>
            </a:endParaRPr>
          </a:p>
          <a:p>
            <a:endParaRPr lang="en-GB" sz="2000">
              <a:latin typeface="Sassoon Primary" pitchFamily="50" charset="0"/>
            </a:endParaRPr>
          </a:p>
          <a:p>
            <a:r>
              <a:rPr lang="en-GB" sz="2000">
                <a:latin typeface="Sassoon Primary" pitchFamily="50" charset="0"/>
              </a:rPr>
              <a:t>Remember, it is OK to sound out to begin with,  but practise until you know how to read the words without sounding out. </a:t>
            </a:r>
          </a:p>
          <a:p>
            <a:endParaRPr lang="en-GB" sz="2000">
              <a:latin typeface="Sassoon Primary" pitchFamily="50" charset="0"/>
            </a:endParaRPr>
          </a:p>
          <a:p>
            <a:r>
              <a:rPr lang="en-GB" sz="2000">
                <a:latin typeface="Sassoon Primary" pitchFamily="50" charset="0"/>
              </a:rPr>
              <a:t>Remember: do not try to sound out the ‘tricky words.’</a:t>
            </a:r>
          </a:p>
        </p:txBody>
      </p:sp>
    </p:spTree>
    <p:extLst>
      <p:ext uri="{BB962C8B-B14F-4D97-AF65-F5344CB8AC3E}">
        <p14:creationId xmlns:p14="http://schemas.microsoft.com/office/powerpoint/2010/main" val="2627815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fontScale="90000"/>
          </a:bodyPr>
          <a:lstStyle/>
          <a:p>
            <a:r>
              <a:rPr lang="en-US" sz="4800">
                <a:latin typeface="Sassoon Primary" pitchFamily="50" charset="0"/>
              </a:rPr>
              <a:t>English in year 1</a:t>
            </a:r>
            <a:br>
              <a:rPr lang="en-US" sz="4800" b="1" u="sng">
                <a:latin typeface="Sassoon Primary" pitchFamily="50" charset="0"/>
              </a:rPr>
            </a:br>
            <a:r>
              <a:rPr lang="en-US" sz="4800" b="1" u="sng">
                <a:latin typeface="Sassoon Primary" pitchFamily="50" charset="0"/>
              </a:rPr>
              <a:t>What we do in writing</a:t>
            </a:r>
            <a:br>
              <a:rPr lang="en-US" sz="4800" b="1" u="sng">
                <a:latin typeface="Sassoon Primary" pitchFamily="50" charset="0"/>
              </a:rPr>
            </a:br>
            <a:br>
              <a:rPr lang="en-US" sz="4800" b="1" u="sng">
                <a:latin typeface="Sassoon Primary" pitchFamily="50" charset="0"/>
              </a:rPr>
            </a:br>
            <a:br>
              <a:rPr lang="en-US" sz="4800">
                <a:latin typeface="Sassoon Primary" pitchFamily="50" charset="0"/>
              </a:rPr>
            </a:br>
            <a:br>
              <a:rPr lang="en-US" sz="4800">
                <a:latin typeface="Sassoon Primary" pitchFamily="50" charset="0"/>
              </a:rPr>
            </a:br>
            <a:endParaRPr lang="en-US" sz="4800">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hould I give my beginning reader spelling tests? | comicphonics for early  readers">
            <a:extLst>
              <a:ext uri="{FF2B5EF4-FFF2-40B4-BE49-F238E27FC236}">
                <a16:creationId xmlns:a16="http://schemas.microsoft.com/office/drawing/2014/main" id="{50AB1192-1FAA-167F-48EF-F0EB2B4A3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r="-3" b="-3"/>
          <a:stretch/>
        </p:blipFill>
        <p:spPr bwMode="auto">
          <a:xfrm>
            <a:off x="8584136" y="1797396"/>
            <a:ext cx="3147060" cy="314706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0073AD-1451-77A4-184C-29CDCFB87282}"/>
              </a:ext>
            </a:extLst>
          </p:cNvPr>
          <p:cNvSpPr txBox="1"/>
          <p:nvPr/>
        </p:nvSpPr>
        <p:spPr>
          <a:xfrm>
            <a:off x="220980" y="1524000"/>
            <a:ext cx="7671953" cy="1203535"/>
          </a:xfrm>
          <a:prstGeom prst="rect">
            <a:avLst/>
          </a:prstGeom>
          <a:noFill/>
        </p:spPr>
        <p:txBody>
          <a:bodyPr wrap="square" rtlCol="0">
            <a:spAutoFit/>
          </a:bodyPr>
          <a:lstStyle/>
          <a:p>
            <a:pPr>
              <a:lnSpc>
                <a:spcPct val="150000"/>
              </a:lnSpc>
            </a:pPr>
            <a:br>
              <a:rPr lang="en-US" sz="3200">
                <a:latin typeface="Sassoon Primary" pitchFamily="50" charset="0"/>
              </a:rPr>
            </a:br>
            <a:endParaRPr lang="en-GB"/>
          </a:p>
        </p:txBody>
      </p:sp>
      <p:sp>
        <p:nvSpPr>
          <p:cNvPr id="4" name="TextBox 3">
            <a:extLst>
              <a:ext uri="{FF2B5EF4-FFF2-40B4-BE49-F238E27FC236}">
                <a16:creationId xmlns:a16="http://schemas.microsoft.com/office/drawing/2014/main" id="{2663B788-C102-E3B8-90EF-8F1D879B6403}"/>
              </a:ext>
            </a:extLst>
          </p:cNvPr>
          <p:cNvSpPr txBox="1"/>
          <p:nvPr/>
        </p:nvSpPr>
        <p:spPr>
          <a:xfrm>
            <a:off x="217377" y="1507836"/>
            <a:ext cx="7391812" cy="4985980"/>
          </a:xfrm>
          <a:prstGeom prst="rect">
            <a:avLst/>
          </a:prstGeom>
          <a:noFill/>
        </p:spPr>
        <p:txBody>
          <a:bodyPr wrap="square" rtlCol="0">
            <a:spAutoFit/>
          </a:bodyPr>
          <a:lstStyle/>
          <a:p>
            <a:pPr marL="285750" indent="-285750">
              <a:buFont typeface="Arial" panose="020B0604020202020204" pitchFamily="34" charset="0"/>
              <a:buChar char="•"/>
            </a:pPr>
            <a:r>
              <a:rPr lang="en-GB" sz="2000">
                <a:latin typeface="Sassoon Primary" pitchFamily="50" charset="0"/>
              </a:rPr>
              <a:t>Orally compose a sentence</a:t>
            </a:r>
          </a:p>
          <a:p>
            <a:pPr marL="285750" indent="-285750">
              <a:buFont typeface="Arial" panose="020B0604020202020204" pitchFamily="34" charset="0"/>
              <a:buChar char="•"/>
            </a:pPr>
            <a:r>
              <a:rPr lang="en-GB" sz="2000">
                <a:latin typeface="Sassoon Primary" pitchFamily="50" charset="0"/>
              </a:rPr>
              <a:t>Use finger spaces</a:t>
            </a:r>
          </a:p>
          <a:p>
            <a:pPr marL="285750" indent="-285750">
              <a:buFont typeface="Arial" panose="020B0604020202020204" pitchFamily="34" charset="0"/>
              <a:buChar char="•"/>
            </a:pPr>
            <a:r>
              <a:rPr lang="en-GB" sz="2000">
                <a:latin typeface="Sassoon Primary" pitchFamily="50" charset="0"/>
              </a:rPr>
              <a:t>Use capital letters for starts of sentences, names and the word ‘I’</a:t>
            </a:r>
          </a:p>
          <a:p>
            <a:pPr marL="285750" indent="-285750">
              <a:buFont typeface="Arial" panose="020B0604020202020204" pitchFamily="34" charset="0"/>
              <a:buChar char="•"/>
            </a:pPr>
            <a:r>
              <a:rPr lang="en-GB" sz="2000">
                <a:latin typeface="Sassoon Primary" pitchFamily="50" charset="0"/>
              </a:rPr>
              <a:t>Use full stops</a:t>
            </a:r>
          </a:p>
          <a:p>
            <a:pPr marL="285750" indent="-285750">
              <a:buFont typeface="Arial" panose="020B0604020202020204" pitchFamily="34" charset="0"/>
              <a:buChar char="•"/>
            </a:pPr>
            <a:r>
              <a:rPr lang="en-GB" sz="2000">
                <a:latin typeface="Sassoon Primary" pitchFamily="50" charset="0"/>
              </a:rPr>
              <a:t>Join two ideas using ‘and’ </a:t>
            </a:r>
          </a:p>
          <a:p>
            <a:pPr marL="285750" indent="-285750">
              <a:buFont typeface="Arial" panose="020B0604020202020204" pitchFamily="34" charset="0"/>
              <a:buChar char="•"/>
            </a:pPr>
            <a:r>
              <a:rPr lang="en-GB" sz="2000">
                <a:latin typeface="Sassoon Primary" pitchFamily="50" charset="0"/>
              </a:rPr>
              <a:t>Write sentences that can be read by themselves and others</a:t>
            </a:r>
          </a:p>
          <a:p>
            <a:pPr marL="285750" indent="-285750">
              <a:buFont typeface="Arial" panose="020B0604020202020204" pitchFamily="34" charset="0"/>
              <a:buChar char="•"/>
            </a:pPr>
            <a:r>
              <a:rPr lang="en-GB" sz="2000">
                <a:latin typeface="Sassoon Primary" pitchFamily="50" charset="0"/>
              </a:rPr>
              <a:t>Sequence events to form narratives. </a:t>
            </a:r>
          </a:p>
          <a:p>
            <a:pPr marL="285750" indent="-285750">
              <a:buFont typeface="Arial" panose="020B0604020202020204" pitchFamily="34" charset="0"/>
              <a:buChar char="•"/>
            </a:pPr>
            <a:r>
              <a:rPr lang="en-GB" sz="2000">
                <a:latin typeface="Sassoon Primary" pitchFamily="50" charset="0"/>
              </a:rPr>
              <a:t>Use question marks when required. </a:t>
            </a:r>
          </a:p>
          <a:p>
            <a:pPr marL="285750" indent="-285750">
              <a:buFont typeface="Arial" panose="020B0604020202020204" pitchFamily="34" charset="0"/>
              <a:buChar char="•"/>
            </a:pPr>
            <a:r>
              <a:rPr lang="en-GB" sz="2000">
                <a:latin typeface="Sassoon Primary" pitchFamily="50" charset="0"/>
              </a:rPr>
              <a:t>Spell using 40+ phonemes and make phonetically plausible attempts at words. </a:t>
            </a:r>
          </a:p>
          <a:p>
            <a:pPr marL="285750" indent="-285750">
              <a:buFont typeface="Arial" panose="020B0604020202020204" pitchFamily="34" charset="0"/>
              <a:buChar char="•"/>
            </a:pPr>
            <a:r>
              <a:rPr lang="en-GB" sz="2000">
                <a:latin typeface="Sassoon Primary" pitchFamily="50" charset="0"/>
              </a:rPr>
              <a:t>Spell ‘tricky words’</a:t>
            </a:r>
          </a:p>
          <a:p>
            <a:pPr marL="285750" indent="-285750">
              <a:buFont typeface="Arial" panose="020B0604020202020204" pitchFamily="34" charset="0"/>
              <a:buChar char="•"/>
            </a:pPr>
            <a:r>
              <a:rPr lang="en-GB" sz="2000">
                <a:latin typeface="Sassoon Primary" pitchFamily="50" charset="0"/>
              </a:rPr>
              <a:t>Spell days of the week</a:t>
            </a:r>
          </a:p>
          <a:p>
            <a:pPr marL="285750" indent="-285750">
              <a:buFont typeface="Arial" panose="020B0604020202020204" pitchFamily="34" charset="0"/>
              <a:buChar char="•"/>
            </a:pPr>
            <a:r>
              <a:rPr lang="en-GB" sz="2000">
                <a:latin typeface="Sassoon Primary" pitchFamily="50" charset="0"/>
              </a:rPr>
              <a:t>Spell simple compound words (e.g. rainbow, laptop)</a:t>
            </a:r>
          </a:p>
          <a:p>
            <a:pPr marL="285750" indent="-285750">
              <a:buFont typeface="Arial" panose="020B0604020202020204" pitchFamily="34" charset="0"/>
              <a:buChar char="•"/>
            </a:pPr>
            <a:r>
              <a:rPr lang="en-GB" sz="2000">
                <a:latin typeface="Sassoon Primary" pitchFamily="50" charset="0"/>
              </a:rPr>
              <a:t>Form letters correctly. </a:t>
            </a:r>
          </a:p>
          <a:p>
            <a:pPr marL="285750" indent="-285750">
              <a:buFont typeface="Arial" panose="020B0604020202020204" pitchFamily="34" charset="0"/>
              <a:buChar char="•"/>
            </a:pPr>
            <a:r>
              <a:rPr lang="en-GB" sz="2000">
                <a:latin typeface="Sassoon Primary" pitchFamily="50" charset="0"/>
              </a:rPr>
              <a:t>For number correctly.</a:t>
            </a:r>
          </a:p>
        </p:txBody>
      </p:sp>
    </p:spTree>
    <p:extLst>
      <p:ext uri="{BB962C8B-B14F-4D97-AF65-F5344CB8AC3E}">
        <p14:creationId xmlns:p14="http://schemas.microsoft.com/office/powerpoint/2010/main" val="225870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fontScale="90000"/>
          </a:bodyPr>
          <a:lstStyle/>
          <a:p>
            <a:r>
              <a:rPr lang="en-US" sz="4800">
                <a:latin typeface="Sassoon Primary" pitchFamily="50" charset="0"/>
              </a:rPr>
              <a:t>English in year 1</a:t>
            </a:r>
            <a:br>
              <a:rPr lang="en-US" sz="4800" b="1" u="sng">
                <a:latin typeface="Sassoon Primary" pitchFamily="50" charset="0"/>
              </a:rPr>
            </a:br>
            <a:r>
              <a:rPr lang="en-US" sz="4800" b="1" u="sng">
                <a:latin typeface="Sassoon Primary" pitchFamily="50" charset="0"/>
              </a:rPr>
              <a:t>What we do in writing</a:t>
            </a:r>
            <a:br>
              <a:rPr lang="en-US" sz="4800" b="1" u="sng">
                <a:latin typeface="Sassoon Primary" pitchFamily="50" charset="0"/>
              </a:rPr>
            </a:br>
            <a:br>
              <a:rPr lang="en-US" sz="4800" b="1" u="sng">
                <a:latin typeface="Sassoon Primary" pitchFamily="50" charset="0"/>
              </a:rPr>
            </a:br>
            <a:r>
              <a:rPr lang="en-US" sz="4800" b="1" u="sng">
                <a:latin typeface="Sassoon Primary" pitchFamily="50" charset="0"/>
              </a:rPr>
              <a:t>Spelling: </a:t>
            </a:r>
            <a:br>
              <a:rPr lang="en-US" sz="4800" b="1" u="sng">
                <a:latin typeface="Sassoon Primary" pitchFamily="50" charset="0"/>
              </a:rPr>
            </a:br>
            <a:br>
              <a:rPr lang="en-US" sz="4800" b="1" u="sng">
                <a:latin typeface="Sassoon Primary" pitchFamily="50" charset="0"/>
              </a:rPr>
            </a:br>
            <a:r>
              <a:rPr lang="en-US" sz="2200">
                <a:latin typeface="Sassoon Primary" pitchFamily="50" charset="0"/>
              </a:rPr>
              <a:t>We practice spelling every day in our daily phonics sessions. </a:t>
            </a:r>
            <a:br>
              <a:rPr lang="en-US" sz="2200">
                <a:latin typeface="Sassoon Primary" pitchFamily="50" charset="0"/>
              </a:rPr>
            </a:br>
            <a:br>
              <a:rPr lang="en-US" sz="2200">
                <a:latin typeface="Sassoon Primary" pitchFamily="50" charset="0"/>
              </a:rPr>
            </a:br>
            <a:r>
              <a:rPr lang="en-US" sz="2200">
                <a:latin typeface="Sassoon Primary" pitchFamily="50" charset="0"/>
              </a:rPr>
              <a:t>Pupils are taught to say the word, segment the word and write each grapheme as they hear the phonemes in the word. </a:t>
            </a:r>
            <a:br>
              <a:rPr lang="en-US" sz="2200">
                <a:latin typeface="Sassoon Primary" pitchFamily="50" charset="0"/>
              </a:rPr>
            </a:br>
            <a:br>
              <a:rPr lang="en-US" sz="2200">
                <a:latin typeface="Sassoon Primary" pitchFamily="50" charset="0"/>
              </a:rPr>
            </a:br>
            <a:r>
              <a:rPr lang="en-US" sz="2200">
                <a:latin typeface="Sassoon Primary" pitchFamily="50" charset="0"/>
              </a:rPr>
              <a:t>If the word uses letter patterns the children have not been taught it is fine for them to use the ways they do know to spell, for example, </a:t>
            </a:r>
            <a:br>
              <a:rPr lang="en-US" sz="2200">
                <a:latin typeface="Sassoon Primary" pitchFamily="50" charset="0"/>
              </a:rPr>
            </a:br>
            <a:br>
              <a:rPr lang="en-US" sz="2200">
                <a:latin typeface="Sassoon Primary" pitchFamily="50" charset="0"/>
              </a:rPr>
            </a:br>
            <a:r>
              <a:rPr lang="en-US" sz="2200">
                <a:latin typeface="Sassoon Primary" pitchFamily="50" charset="0"/>
              </a:rPr>
              <a:t>terrible = </a:t>
            </a:r>
            <a:r>
              <a:rPr lang="en-US" sz="2200" err="1">
                <a:latin typeface="Sassoon Primary" pitchFamily="50" charset="0"/>
              </a:rPr>
              <a:t>teribul</a:t>
            </a:r>
            <a:r>
              <a:rPr lang="en-US" sz="2200">
                <a:latin typeface="Sassoon Primary" pitchFamily="50" charset="0"/>
              </a:rPr>
              <a:t>        they have not learnt ‘le’ or ‘</a:t>
            </a:r>
            <a:r>
              <a:rPr lang="en-US" sz="2200" err="1">
                <a:latin typeface="Sassoon Primary" pitchFamily="50" charset="0"/>
              </a:rPr>
              <a:t>rr</a:t>
            </a:r>
            <a:r>
              <a:rPr lang="en-US" sz="2200">
                <a:latin typeface="Sassoon Primary" pitchFamily="50" charset="0"/>
              </a:rPr>
              <a:t>’</a:t>
            </a:r>
            <a:br>
              <a:rPr lang="en-US" sz="2200">
                <a:latin typeface="Sassoon Primary" pitchFamily="50" charset="0"/>
              </a:rPr>
            </a:br>
            <a:br>
              <a:rPr lang="en-US" sz="2200">
                <a:latin typeface="Sassoon Primary" pitchFamily="50" charset="0"/>
              </a:rPr>
            </a:br>
            <a:r>
              <a:rPr lang="en-US" sz="2200">
                <a:latin typeface="Sassoon Primary" pitchFamily="50" charset="0"/>
              </a:rPr>
              <a:t>Once they have learnt the letter patterns, they should  use them correctly in their writing. </a:t>
            </a:r>
            <a:br>
              <a:rPr lang="en-US" sz="4800">
                <a:latin typeface="Sassoon Primary" pitchFamily="50" charset="0"/>
              </a:rPr>
            </a:br>
            <a:br>
              <a:rPr lang="en-US" sz="4800">
                <a:latin typeface="Sassoon Primary" pitchFamily="50" charset="0"/>
              </a:rPr>
            </a:br>
            <a:endParaRPr lang="en-US" sz="4800">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hould I give my beginning reader spelling tests? | comicphonics for early  readers">
            <a:extLst>
              <a:ext uri="{FF2B5EF4-FFF2-40B4-BE49-F238E27FC236}">
                <a16:creationId xmlns:a16="http://schemas.microsoft.com/office/drawing/2014/main" id="{50AB1192-1FAA-167F-48EF-F0EB2B4A3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r="-3" b="-3"/>
          <a:stretch/>
        </p:blipFill>
        <p:spPr bwMode="auto">
          <a:xfrm>
            <a:off x="8584136" y="1797396"/>
            <a:ext cx="3147060" cy="314706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4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sz="4800" b="1" u="sng">
                <a:latin typeface="Sassoon Primary" pitchFamily="50" charset="0"/>
              </a:rPr>
              <a:t>What can you do to help?</a:t>
            </a:r>
            <a:endParaRPr lang="en-US" sz="4800">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hould I give my beginning reader spelling tests? | comicphonics for early  readers">
            <a:extLst>
              <a:ext uri="{FF2B5EF4-FFF2-40B4-BE49-F238E27FC236}">
                <a16:creationId xmlns:a16="http://schemas.microsoft.com/office/drawing/2014/main" id="{50AB1192-1FAA-167F-48EF-F0EB2B4A3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r="-3" b="-3"/>
          <a:stretch/>
        </p:blipFill>
        <p:spPr bwMode="auto">
          <a:xfrm>
            <a:off x="8584136" y="1797396"/>
            <a:ext cx="3147060" cy="314706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03CB79-BFC2-B433-21EA-26883818A578}"/>
              </a:ext>
            </a:extLst>
          </p:cNvPr>
          <p:cNvPicPr>
            <a:picLocks noChangeAspect="1"/>
          </p:cNvPicPr>
          <p:nvPr/>
        </p:nvPicPr>
        <p:blipFill rotWithShape="1">
          <a:blip r:embed="rId3"/>
          <a:srcRect l="41555" t="17334" r="23684" b="7124"/>
          <a:stretch/>
        </p:blipFill>
        <p:spPr>
          <a:xfrm>
            <a:off x="263414" y="865370"/>
            <a:ext cx="4030980" cy="5840230"/>
          </a:xfrm>
          <a:prstGeom prst="rect">
            <a:avLst/>
          </a:prstGeom>
        </p:spPr>
      </p:pic>
      <p:sp>
        <p:nvSpPr>
          <p:cNvPr id="5" name="TextBox 4">
            <a:extLst>
              <a:ext uri="{FF2B5EF4-FFF2-40B4-BE49-F238E27FC236}">
                <a16:creationId xmlns:a16="http://schemas.microsoft.com/office/drawing/2014/main" id="{79D2301A-75F8-AC0D-135A-F2C1A105A30F}"/>
              </a:ext>
            </a:extLst>
          </p:cNvPr>
          <p:cNvSpPr txBox="1"/>
          <p:nvPr/>
        </p:nvSpPr>
        <p:spPr>
          <a:xfrm>
            <a:off x="4557808" y="1851212"/>
            <a:ext cx="3040380" cy="4093428"/>
          </a:xfrm>
          <a:prstGeom prst="rect">
            <a:avLst/>
          </a:prstGeom>
          <a:noFill/>
        </p:spPr>
        <p:txBody>
          <a:bodyPr wrap="square" rtlCol="0">
            <a:spAutoFit/>
          </a:bodyPr>
          <a:lstStyle/>
          <a:p>
            <a:r>
              <a:rPr lang="en-GB" sz="2000"/>
              <a:t>Practice spelling words from the homework sheets. </a:t>
            </a:r>
          </a:p>
          <a:p>
            <a:endParaRPr lang="en-GB" sz="2000"/>
          </a:p>
          <a:p>
            <a:endParaRPr lang="en-GB" sz="2000"/>
          </a:p>
          <a:p>
            <a:r>
              <a:rPr lang="en-GB" sz="2000"/>
              <a:t>Practice writing sentences using the words and sentences from the homework sheets. </a:t>
            </a:r>
          </a:p>
          <a:p>
            <a:endParaRPr lang="en-GB" sz="2000"/>
          </a:p>
          <a:p>
            <a:r>
              <a:rPr lang="en-GB" sz="2000" b="1"/>
              <a:t> Remember capital letters, full stops and finger spaces. </a:t>
            </a:r>
          </a:p>
        </p:txBody>
      </p:sp>
    </p:spTree>
    <p:extLst>
      <p:ext uri="{BB962C8B-B14F-4D97-AF65-F5344CB8AC3E}">
        <p14:creationId xmlns:p14="http://schemas.microsoft.com/office/powerpoint/2010/main" val="197025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sz="4800" b="1" u="sng">
                <a:latin typeface="Sassoon Primary" pitchFamily="50" charset="0"/>
              </a:rPr>
              <a:t>What can you do to help?</a:t>
            </a:r>
            <a:endParaRPr lang="en-US" sz="4800">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hould I give my beginning reader spelling tests? | comicphonics for early  readers">
            <a:extLst>
              <a:ext uri="{FF2B5EF4-FFF2-40B4-BE49-F238E27FC236}">
                <a16:creationId xmlns:a16="http://schemas.microsoft.com/office/drawing/2014/main" id="{50AB1192-1FAA-167F-48EF-F0EB2B4A3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r="-3" b="-3"/>
          <a:stretch/>
        </p:blipFill>
        <p:spPr bwMode="auto">
          <a:xfrm>
            <a:off x="8584136" y="1797396"/>
            <a:ext cx="3147060" cy="314706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Correct Letter Formation | Alphabet Handwriting Worksheets">
            <a:extLst>
              <a:ext uri="{FF2B5EF4-FFF2-40B4-BE49-F238E27FC236}">
                <a16:creationId xmlns:a16="http://schemas.microsoft.com/office/drawing/2014/main" id="{DCC6FC0A-F1BF-112C-4567-E081954FE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00" t="16222" r="18762" b="16222"/>
          <a:stretch/>
        </p:blipFill>
        <p:spPr bwMode="auto">
          <a:xfrm>
            <a:off x="335279" y="1577340"/>
            <a:ext cx="7261861" cy="38788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6E779812-A760-384A-CA69-463704E52B58}"/>
              </a:ext>
            </a:extLst>
          </p:cNvPr>
          <p:cNvCxnSpPr>
            <a:cxnSpLocks/>
          </p:cNvCxnSpPr>
          <p:nvPr/>
        </p:nvCxnSpPr>
        <p:spPr>
          <a:xfrm flipV="1">
            <a:off x="271603" y="3743231"/>
            <a:ext cx="7580125" cy="52818"/>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1741F7B-223B-6AB1-29F0-AFF2DCA8854A}"/>
              </a:ext>
            </a:extLst>
          </p:cNvPr>
          <p:cNvCxnSpPr>
            <a:cxnSpLocks/>
          </p:cNvCxnSpPr>
          <p:nvPr/>
        </p:nvCxnSpPr>
        <p:spPr>
          <a:xfrm flipV="1">
            <a:off x="312808" y="2305035"/>
            <a:ext cx="7580125" cy="52818"/>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A01D924-D92A-CB13-E509-E3DAB17541A4}"/>
              </a:ext>
            </a:extLst>
          </p:cNvPr>
          <p:cNvCxnSpPr>
            <a:cxnSpLocks/>
          </p:cNvCxnSpPr>
          <p:nvPr/>
        </p:nvCxnSpPr>
        <p:spPr>
          <a:xfrm flipV="1">
            <a:off x="271606" y="5247988"/>
            <a:ext cx="7580125" cy="52818"/>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495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err="1">
                <a:latin typeface="Sassoon Primary" pitchFamily="50" charset="0"/>
              </a:rPr>
              <a:t>Maths</a:t>
            </a:r>
            <a:r>
              <a:rPr lang="en-US">
                <a:latin typeface="Sassoon Primary" pitchFamily="50" charset="0"/>
              </a:rPr>
              <a:t> in Year 1</a:t>
            </a:r>
            <a:br>
              <a:rPr lang="en-US" sz="4800" b="1">
                <a:latin typeface="Sassoon Primary" pitchFamily="50" charset="0"/>
              </a:rPr>
            </a:br>
            <a:r>
              <a:rPr lang="en-US" b="1" u="sng">
                <a:latin typeface="Sassoon Primary" pitchFamily="50" charset="0"/>
              </a:rPr>
              <a:t>What do we do?</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ths - No Problem Textbook 1A (Mathematics Textbooks for Primary Schools):  Amazon.co.uk: Har, Yeap Ban, Yee, Foong Pui, Hui, Chang Suo, Pearlyn, Lim  Li Gek, Hua, Wong Oon, Har, Yeap Ban: 9781910504000:">
            <a:extLst>
              <a:ext uri="{FF2B5EF4-FFF2-40B4-BE49-F238E27FC236}">
                <a16:creationId xmlns:a16="http://schemas.microsoft.com/office/drawing/2014/main" id="{77CAF4BB-29BC-A393-432F-9BA8C37C6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36" y="1782209"/>
            <a:ext cx="3685271" cy="4746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A50B75-5DE4-F822-2D5E-8367D0D18E0D}"/>
              </a:ext>
            </a:extLst>
          </p:cNvPr>
          <p:cNvSpPr txBox="1"/>
          <p:nvPr/>
        </p:nvSpPr>
        <p:spPr>
          <a:xfrm>
            <a:off x="4401879" y="1926942"/>
            <a:ext cx="3444949" cy="4154984"/>
          </a:xfrm>
          <a:prstGeom prst="rect">
            <a:avLst/>
          </a:prstGeom>
          <a:noFill/>
        </p:spPr>
        <p:txBody>
          <a:bodyPr wrap="square" rtlCol="0">
            <a:spAutoFit/>
          </a:bodyPr>
          <a:lstStyle/>
          <a:p>
            <a:r>
              <a:rPr lang="en-GB" sz="2400">
                <a:latin typeface="Sassoon Primary" pitchFamily="50" charset="0"/>
              </a:rPr>
              <a:t>We follow a programme called Maths No Problem!</a:t>
            </a:r>
          </a:p>
          <a:p>
            <a:endParaRPr lang="en-GB" sz="2400">
              <a:latin typeface="Sassoon Primary" pitchFamily="50" charset="0"/>
            </a:endParaRPr>
          </a:p>
          <a:p>
            <a:r>
              <a:rPr lang="en-GB" sz="2400">
                <a:latin typeface="Sassoon Primary" pitchFamily="50" charset="0"/>
              </a:rPr>
              <a:t>Throughout the year, the children will work their way through two books which covers all the objectives in the Year 1 National Curriculum. </a:t>
            </a:r>
          </a:p>
        </p:txBody>
      </p:sp>
    </p:spTree>
    <p:extLst>
      <p:ext uri="{BB962C8B-B14F-4D97-AF65-F5344CB8AC3E}">
        <p14:creationId xmlns:p14="http://schemas.microsoft.com/office/powerpoint/2010/main" val="3927132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sz="4800">
                <a:latin typeface="Sassoon Primary" pitchFamily="50" charset="0"/>
              </a:rPr>
              <a:t>This is what we will be covering in the year. </a:t>
            </a: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8ADA78-B5EB-02B6-6B3C-EAC1943A3D33}"/>
              </a:ext>
            </a:extLst>
          </p:cNvPr>
          <p:cNvPicPr>
            <a:picLocks noChangeAspect="1"/>
          </p:cNvPicPr>
          <p:nvPr/>
        </p:nvPicPr>
        <p:blipFill>
          <a:blip r:embed="rId3"/>
          <a:stretch>
            <a:fillRect/>
          </a:stretch>
        </p:blipFill>
        <p:spPr>
          <a:xfrm>
            <a:off x="75739" y="1900476"/>
            <a:ext cx="8085267" cy="4622135"/>
          </a:xfrm>
          <a:prstGeom prst="rect">
            <a:avLst/>
          </a:prstGeom>
        </p:spPr>
      </p:pic>
    </p:spTree>
    <p:extLst>
      <p:ext uri="{BB962C8B-B14F-4D97-AF65-F5344CB8AC3E}">
        <p14:creationId xmlns:p14="http://schemas.microsoft.com/office/powerpoint/2010/main" val="60555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err="1">
                <a:latin typeface="Sassoon Primary" pitchFamily="50" charset="0"/>
              </a:rPr>
              <a:t>Maths</a:t>
            </a:r>
            <a:r>
              <a:rPr lang="en-US">
                <a:latin typeface="Sassoon Primary" pitchFamily="50" charset="0"/>
              </a:rPr>
              <a:t> in Year 1</a:t>
            </a:r>
            <a:br>
              <a:rPr lang="en-US" sz="4800" b="1">
                <a:latin typeface="Sassoon Primary" pitchFamily="50" charset="0"/>
              </a:rPr>
            </a:br>
            <a:r>
              <a:rPr lang="en-US" b="1" u="sng">
                <a:latin typeface="Sassoon Primary" pitchFamily="50" charset="0"/>
              </a:rPr>
              <a:t>How do we teach it?</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A50B75-5DE4-F822-2D5E-8367D0D18E0D}"/>
              </a:ext>
            </a:extLst>
          </p:cNvPr>
          <p:cNvSpPr txBox="1"/>
          <p:nvPr/>
        </p:nvSpPr>
        <p:spPr>
          <a:xfrm>
            <a:off x="86035" y="1926942"/>
            <a:ext cx="3444949" cy="1569660"/>
          </a:xfrm>
          <a:prstGeom prst="rect">
            <a:avLst/>
          </a:prstGeom>
          <a:noFill/>
        </p:spPr>
        <p:txBody>
          <a:bodyPr wrap="square" rtlCol="0">
            <a:spAutoFit/>
          </a:bodyPr>
          <a:lstStyle/>
          <a:p>
            <a:r>
              <a:rPr lang="en-GB" sz="2400">
                <a:latin typeface="Sassoon Primary" pitchFamily="50" charset="0"/>
              </a:rPr>
              <a:t>We start with an explore. This is usually a picture and we talk about it.</a:t>
            </a:r>
          </a:p>
        </p:txBody>
      </p:sp>
      <p:pic>
        <p:nvPicPr>
          <p:cNvPr id="5" name="Picture 4">
            <a:extLst>
              <a:ext uri="{FF2B5EF4-FFF2-40B4-BE49-F238E27FC236}">
                <a16:creationId xmlns:a16="http://schemas.microsoft.com/office/drawing/2014/main" id="{5B3BBB0D-2759-E215-279C-8817A9AC6A8B}"/>
              </a:ext>
            </a:extLst>
          </p:cNvPr>
          <p:cNvPicPr>
            <a:picLocks noChangeAspect="1"/>
          </p:cNvPicPr>
          <p:nvPr/>
        </p:nvPicPr>
        <p:blipFill>
          <a:blip r:embed="rId3"/>
          <a:stretch>
            <a:fillRect/>
          </a:stretch>
        </p:blipFill>
        <p:spPr>
          <a:xfrm>
            <a:off x="3617019" y="1829597"/>
            <a:ext cx="4308164" cy="1791427"/>
          </a:xfrm>
          <a:prstGeom prst="rect">
            <a:avLst/>
          </a:prstGeom>
        </p:spPr>
      </p:pic>
      <p:sp>
        <p:nvSpPr>
          <p:cNvPr id="6" name="TextBox 5">
            <a:extLst>
              <a:ext uri="{FF2B5EF4-FFF2-40B4-BE49-F238E27FC236}">
                <a16:creationId xmlns:a16="http://schemas.microsoft.com/office/drawing/2014/main" id="{ECF3F2A6-3009-F65C-A672-01BB530AA78F}"/>
              </a:ext>
            </a:extLst>
          </p:cNvPr>
          <p:cNvSpPr txBox="1"/>
          <p:nvPr/>
        </p:nvSpPr>
        <p:spPr>
          <a:xfrm>
            <a:off x="86034" y="4118454"/>
            <a:ext cx="3444949" cy="1938992"/>
          </a:xfrm>
          <a:prstGeom prst="rect">
            <a:avLst/>
          </a:prstGeom>
          <a:noFill/>
        </p:spPr>
        <p:txBody>
          <a:bodyPr wrap="square" rtlCol="0">
            <a:spAutoFit/>
          </a:bodyPr>
          <a:lstStyle/>
          <a:p>
            <a:r>
              <a:rPr lang="en-GB" sz="2400">
                <a:latin typeface="Sassoon Primary" pitchFamily="50" charset="0"/>
              </a:rPr>
              <a:t>We then talk about different ways we can answer the question and teach different methods.</a:t>
            </a:r>
          </a:p>
        </p:txBody>
      </p:sp>
      <p:pic>
        <p:nvPicPr>
          <p:cNvPr id="8" name="Picture 7">
            <a:extLst>
              <a:ext uri="{FF2B5EF4-FFF2-40B4-BE49-F238E27FC236}">
                <a16:creationId xmlns:a16="http://schemas.microsoft.com/office/drawing/2014/main" id="{DAFBBCDC-3252-DF51-6B23-51B3DB5D1AA8}"/>
              </a:ext>
            </a:extLst>
          </p:cNvPr>
          <p:cNvPicPr>
            <a:picLocks noChangeAspect="1"/>
          </p:cNvPicPr>
          <p:nvPr/>
        </p:nvPicPr>
        <p:blipFill>
          <a:blip r:embed="rId4"/>
          <a:stretch>
            <a:fillRect/>
          </a:stretch>
        </p:blipFill>
        <p:spPr>
          <a:xfrm>
            <a:off x="3383896" y="3853888"/>
            <a:ext cx="4455251" cy="2678020"/>
          </a:xfrm>
          <a:prstGeom prst="rect">
            <a:avLst/>
          </a:prstGeom>
        </p:spPr>
      </p:pic>
    </p:spTree>
    <p:extLst>
      <p:ext uri="{BB962C8B-B14F-4D97-AF65-F5344CB8AC3E}">
        <p14:creationId xmlns:p14="http://schemas.microsoft.com/office/powerpoint/2010/main" val="81937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119759" y="56064"/>
            <a:ext cx="7474172" cy="1325563"/>
          </a:xfrm>
        </p:spPr>
        <p:txBody>
          <a:bodyPr vert="horz" lIns="91440" tIns="45720" rIns="91440" bIns="45720" rtlCol="0" anchor="ctr">
            <a:normAutofit fontScale="90000"/>
          </a:bodyPr>
          <a:lstStyle/>
          <a:p>
            <a:r>
              <a:rPr lang="en-US">
                <a:latin typeface="Sassoon Primary" pitchFamily="50" charset="0"/>
              </a:rPr>
              <a:t>English in year 1</a:t>
            </a:r>
            <a:br>
              <a:rPr lang="en-US">
                <a:latin typeface="Sassoon Primary" pitchFamily="50" charset="0"/>
              </a:rPr>
            </a:br>
            <a:r>
              <a:rPr lang="en-US" b="1" u="sng">
                <a:latin typeface="Sassoon Primary" pitchFamily="50" charset="0"/>
              </a:rPr>
              <a:t>What do we do in reading? </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fontScale="70000" lnSpcReduction="20000"/>
          </a:bodyPr>
          <a:lstStyle/>
          <a:p>
            <a:pPr>
              <a:lnSpc>
                <a:spcPct val="120000"/>
              </a:lnSpc>
              <a:spcAft>
                <a:spcPts val="600"/>
              </a:spcAft>
            </a:pPr>
            <a:r>
              <a:rPr lang="en-US" sz="2600">
                <a:latin typeface="Sassoon Primary" pitchFamily="50" charset="0"/>
              </a:rPr>
              <a:t>We follow ‘Little Wandle’ to teach phonics. Phonics teaches the sounds that make up words. The children are taught to recognise the letters and say the sounds. They then blend these sounds to read the word.  We have daily 30 minutes phonics lessons. </a:t>
            </a:r>
          </a:p>
          <a:p>
            <a:pPr indent="-228600">
              <a:lnSpc>
                <a:spcPct val="120000"/>
              </a:lnSpc>
              <a:spcAft>
                <a:spcPts val="600"/>
              </a:spcAft>
              <a:buFont typeface="Arial" panose="020B0604020202020204" pitchFamily="34" charset="0"/>
              <a:buChar char="•"/>
            </a:pPr>
            <a:endParaRPr lang="en-US" sz="2600">
              <a:latin typeface="Sassoon Primary" pitchFamily="50" charset="0"/>
            </a:endParaRPr>
          </a:p>
          <a:p>
            <a:pPr>
              <a:lnSpc>
                <a:spcPct val="120000"/>
              </a:lnSpc>
              <a:spcAft>
                <a:spcPts val="600"/>
              </a:spcAft>
            </a:pPr>
            <a:r>
              <a:rPr lang="en-US" sz="2600">
                <a:latin typeface="Sassoon Primary" pitchFamily="50" charset="0"/>
              </a:rPr>
              <a:t>For example:   c a t  = cat		     b </a:t>
            </a:r>
            <a:r>
              <a:rPr lang="en-US" sz="2600" err="1">
                <a:latin typeface="Sassoon Primary" pitchFamily="50" charset="0"/>
              </a:rPr>
              <a:t>oa</a:t>
            </a:r>
            <a:r>
              <a:rPr lang="en-US" sz="2600">
                <a:latin typeface="Sassoon Primary" pitchFamily="50" charset="0"/>
              </a:rPr>
              <a:t> t = boat</a:t>
            </a:r>
          </a:p>
          <a:p>
            <a:pPr>
              <a:lnSpc>
                <a:spcPct val="120000"/>
              </a:lnSpc>
              <a:spcAft>
                <a:spcPts val="600"/>
              </a:spcAft>
            </a:pPr>
            <a:r>
              <a:rPr lang="en-US" sz="2600">
                <a:latin typeface="Sassoon Primary" pitchFamily="50" charset="0"/>
              </a:rPr>
              <a:t>                       w </a:t>
            </a:r>
            <a:r>
              <a:rPr lang="en-US" sz="2600" err="1">
                <a:latin typeface="Sassoon Primary" pitchFamily="50" charset="0"/>
              </a:rPr>
              <a:t>i</a:t>
            </a:r>
            <a:r>
              <a:rPr lang="en-US" sz="2600">
                <a:latin typeface="Sassoon Primary" pitchFamily="50" charset="0"/>
              </a:rPr>
              <a:t> tch =witch           p or t r ai t = portrait</a:t>
            </a:r>
          </a:p>
          <a:p>
            <a:pPr>
              <a:lnSpc>
                <a:spcPct val="120000"/>
              </a:lnSpc>
              <a:spcAft>
                <a:spcPts val="600"/>
              </a:spcAft>
            </a:pPr>
            <a:endParaRPr lang="en-US" sz="2600">
              <a:latin typeface="Sassoon Primary" pitchFamily="50" charset="0"/>
            </a:endParaRPr>
          </a:p>
          <a:p>
            <a:pPr>
              <a:lnSpc>
                <a:spcPct val="120000"/>
              </a:lnSpc>
              <a:spcAft>
                <a:spcPts val="600"/>
              </a:spcAft>
            </a:pPr>
            <a:r>
              <a:rPr lang="en-US" sz="2600">
                <a:latin typeface="Sassoon Primary" pitchFamily="50" charset="0"/>
              </a:rPr>
              <a:t>We also learn to read ‘tricky words’ on sight. These are words that are not decodable.  </a:t>
            </a:r>
          </a:p>
          <a:p>
            <a:pPr>
              <a:lnSpc>
                <a:spcPct val="120000"/>
              </a:lnSpc>
              <a:spcAft>
                <a:spcPts val="600"/>
              </a:spcAft>
            </a:pPr>
            <a:endParaRPr lang="en-US" sz="2600">
              <a:latin typeface="Sassoon Primary" pitchFamily="50" charset="0"/>
            </a:endParaRPr>
          </a:p>
          <a:p>
            <a:pPr>
              <a:lnSpc>
                <a:spcPct val="120000"/>
              </a:lnSpc>
              <a:spcAft>
                <a:spcPts val="600"/>
              </a:spcAft>
            </a:pPr>
            <a:r>
              <a:rPr lang="en-US" sz="2600">
                <a:latin typeface="Sassoon Primary" pitchFamily="50" charset="0"/>
              </a:rPr>
              <a:t>For example     people    sure    said    </a:t>
            </a:r>
          </a:p>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2008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err="1">
                <a:latin typeface="Sassoon Primary" pitchFamily="50" charset="0"/>
              </a:rPr>
              <a:t>Maths</a:t>
            </a:r>
            <a:r>
              <a:rPr lang="en-US">
                <a:latin typeface="Sassoon Primary" pitchFamily="50" charset="0"/>
              </a:rPr>
              <a:t> in Year 1</a:t>
            </a:r>
            <a:br>
              <a:rPr lang="en-US" sz="4800" b="1">
                <a:latin typeface="Sassoon Primary" pitchFamily="50" charset="0"/>
              </a:rPr>
            </a:br>
            <a:r>
              <a:rPr lang="en-US" b="1" u="sng">
                <a:latin typeface="Sassoon Primary" pitchFamily="50" charset="0"/>
              </a:rPr>
              <a:t>How do we teach it?</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A50B75-5DE4-F822-2D5E-8367D0D18E0D}"/>
              </a:ext>
            </a:extLst>
          </p:cNvPr>
          <p:cNvSpPr txBox="1"/>
          <p:nvPr/>
        </p:nvSpPr>
        <p:spPr>
          <a:xfrm>
            <a:off x="86035" y="1926942"/>
            <a:ext cx="3444949" cy="1569660"/>
          </a:xfrm>
          <a:prstGeom prst="rect">
            <a:avLst/>
          </a:prstGeom>
          <a:noFill/>
        </p:spPr>
        <p:txBody>
          <a:bodyPr wrap="square" rtlCol="0">
            <a:spAutoFit/>
          </a:bodyPr>
          <a:lstStyle/>
          <a:p>
            <a:r>
              <a:rPr lang="en-GB" sz="2400">
                <a:latin typeface="Sassoon Primary" pitchFamily="50" charset="0"/>
              </a:rPr>
              <a:t>Sometimes we will have a game or activity to help learn new methods.</a:t>
            </a:r>
          </a:p>
        </p:txBody>
      </p:sp>
      <p:sp>
        <p:nvSpPr>
          <p:cNvPr id="6" name="TextBox 5">
            <a:extLst>
              <a:ext uri="{FF2B5EF4-FFF2-40B4-BE49-F238E27FC236}">
                <a16:creationId xmlns:a16="http://schemas.microsoft.com/office/drawing/2014/main" id="{ECF3F2A6-3009-F65C-A672-01BB530AA78F}"/>
              </a:ext>
            </a:extLst>
          </p:cNvPr>
          <p:cNvSpPr txBox="1"/>
          <p:nvPr/>
        </p:nvSpPr>
        <p:spPr>
          <a:xfrm>
            <a:off x="195762" y="4454046"/>
            <a:ext cx="3444949" cy="1938992"/>
          </a:xfrm>
          <a:prstGeom prst="rect">
            <a:avLst/>
          </a:prstGeom>
          <a:noFill/>
        </p:spPr>
        <p:txBody>
          <a:bodyPr wrap="square" rtlCol="0">
            <a:spAutoFit/>
          </a:bodyPr>
          <a:lstStyle/>
          <a:p>
            <a:r>
              <a:rPr lang="en-GB" sz="2400">
                <a:latin typeface="Sassoon Primary" pitchFamily="50" charset="0"/>
              </a:rPr>
              <a:t>We then practice as a class on whiteboards or in our journal before we move onto the workbook.</a:t>
            </a:r>
          </a:p>
        </p:txBody>
      </p:sp>
      <p:pic>
        <p:nvPicPr>
          <p:cNvPr id="7" name="Picture 6">
            <a:extLst>
              <a:ext uri="{FF2B5EF4-FFF2-40B4-BE49-F238E27FC236}">
                <a16:creationId xmlns:a16="http://schemas.microsoft.com/office/drawing/2014/main" id="{18AEEC31-4666-3996-4BD5-2DFC8A91ED99}"/>
              </a:ext>
            </a:extLst>
          </p:cNvPr>
          <p:cNvPicPr>
            <a:picLocks noChangeAspect="1"/>
          </p:cNvPicPr>
          <p:nvPr/>
        </p:nvPicPr>
        <p:blipFill>
          <a:blip r:embed="rId3"/>
          <a:stretch>
            <a:fillRect/>
          </a:stretch>
        </p:blipFill>
        <p:spPr>
          <a:xfrm>
            <a:off x="3709768" y="1447114"/>
            <a:ext cx="3444949" cy="2648348"/>
          </a:xfrm>
          <a:prstGeom prst="rect">
            <a:avLst/>
          </a:prstGeom>
        </p:spPr>
      </p:pic>
      <p:pic>
        <p:nvPicPr>
          <p:cNvPr id="10" name="Picture 9">
            <a:extLst>
              <a:ext uri="{FF2B5EF4-FFF2-40B4-BE49-F238E27FC236}">
                <a16:creationId xmlns:a16="http://schemas.microsoft.com/office/drawing/2014/main" id="{D8427ED7-00D3-ACF2-D078-9F137180DDA7}"/>
              </a:ext>
            </a:extLst>
          </p:cNvPr>
          <p:cNvPicPr>
            <a:picLocks noChangeAspect="1"/>
          </p:cNvPicPr>
          <p:nvPr/>
        </p:nvPicPr>
        <p:blipFill>
          <a:blip r:embed="rId4"/>
          <a:stretch>
            <a:fillRect/>
          </a:stretch>
        </p:blipFill>
        <p:spPr>
          <a:xfrm>
            <a:off x="3922927" y="4211544"/>
            <a:ext cx="3505380" cy="2438525"/>
          </a:xfrm>
          <a:prstGeom prst="rect">
            <a:avLst/>
          </a:prstGeom>
        </p:spPr>
      </p:pic>
    </p:spTree>
    <p:extLst>
      <p:ext uri="{BB962C8B-B14F-4D97-AF65-F5344CB8AC3E}">
        <p14:creationId xmlns:p14="http://schemas.microsoft.com/office/powerpoint/2010/main" val="378772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err="1">
                <a:latin typeface="Sassoon Primary" pitchFamily="50" charset="0"/>
              </a:rPr>
              <a:t>Maths</a:t>
            </a:r>
            <a:r>
              <a:rPr lang="en-US">
                <a:latin typeface="Sassoon Primary" pitchFamily="50" charset="0"/>
              </a:rPr>
              <a:t> in Year 1</a:t>
            </a:r>
            <a:br>
              <a:rPr lang="en-US" b="1">
                <a:latin typeface="Sassoon Primary" pitchFamily="50" charset="0"/>
              </a:rPr>
            </a:br>
            <a:r>
              <a:rPr lang="en-US" b="1" u="sng">
                <a:latin typeface="Sassoon Primary" pitchFamily="50" charset="0"/>
              </a:rPr>
              <a:t>How do we teach it?</a:t>
            </a:r>
            <a:endParaRPr lang="en-US"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A50B75-5DE4-F822-2D5E-8367D0D18E0D}"/>
              </a:ext>
            </a:extLst>
          </p:cNvPr>
          <p:cNvSpPr txBox="1"/>
          <p:nvPr/>
        </p:nvSpPr>
        <p:spPr>
          <a:xfrm>
            <a:off x="86035" y="1926942"/>
            <a:ext cx="3444949" cy="1569660"/>
          </a:xfrm>
          <a:prstGeom prst="rect">
            <a:avLst/>
          </a:prstGeom>
          <a:noFill/>
        </p:spPr>
        <p:txBody>
          <a:bodyPr wrap="square" rtlCol="0">
            <a:spAutoFit/>
          </a:bodyPr>
          <a:lstStyle/>
          <a:p>
            <a:r>
              <a:rPr lang="en-GB" sz="2400">
                <a:latin typeface="Sassoon Primary" pitchFamily="50" charset="0"/>
              </a:rPr>
              <a:t>Children will then complete the worksheets linked to the lesson.</a:t>
            </a:r>
          </a:p>
        </p:txBody>
      </p:sp>
      <p:pic>
        <p:nvPicPr>
          <p:cNvPr id="5" name="Picture 4">
            <a:extLst>
              <a:ext uri="{FF2B5EF4-FFF2-40B4-BE49-F238E27FC236}">
                <a16:creationId xmlns:a16="http://schemas.microsoft.com/office/drawing/2014/main" id="{6CCADFBE-B509-6137-9DE8-17AA1BF79FF6}"/>
              </a:ext>
            </a:extLst>
          </p:cNvPr>
          <p:cNvPicPr>
            <a:picLocks noChangeAspect="1"/>
          </p:cNvPicPr>
          <p:nvPr/>
        </p:nvPicPr>
        <p:blipFill>
          <a:blip r:embed="rId3"/>
          <a:stretch>
            <a:fillRect/>
          </a:stretch>
        </p:blipFill>
        <p:spPr>
          <a:xfrm>
            <a:off x="3901738" y="1734012"/>
            <a:ext cx="3882019" cy="4703364"/>
          </a:xfrm>
          <a:prstGeom prst="rect">
            <a:avLst/>
          </a:prstGeom>
        </p:spPr>
      </p:pic>
    </p:spTree>
    <p:extLst>
      <p:ext uri="{BB962C8B-B14F-4D97-AF65-F5344CB8AC3E}">
        <p14:creationId xmlns:p14="http://schemas.microsoft.com/office/powerpoint/2010/main" val="325664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3163224"/>
          </a:xfrm>
        </p:spPr>
        <p:txBody>
          <a:bodyPr vert="horz" lIns="91440" tIns="45720" rIns="91440" bIns="45720" rtlCol="0" anchor="t">
            <a:normAutofit/>
          </a:bodyPr>
          <a:lstStyle/>
          <a:p>
            <a:r>
              <a:rPr lang="en-US" err="1">
                <a:latin typeface="Sassoon Primary" pitchFamily="50" charset="0"/>
              </a:rPr>
              <a:t>Maths</a:t>
            </a:r>
            <a:r>
              <a:rPr lang="en-US">
                <a:latin typeface="Sassoon Primary" pitchFamily="50" charset="0"/>
              </a:rPr>
              <a:t> in Year 1</a:t>
            </a:r>
            <a:br>
              <a:rPr lang="en-US" sz="4800" b="1">
                <a:latin typeface="Sassoon Primary" pitchFamily="50" charset="0"/>
              </a:rPr>
            </a:br>
            <a:r>
              <a:rPr lang="en-US" b="1" u="sng">
                <a:latin typeface="Sassoon Primary" pitchFamily="50" charset="0"/>
              </a:rPr>
              <a:t>Fluency</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A50B75-5DE4-F822-2D5E-8367D0D18E0D}"/>
              </a:ext>
            </a:extLst>
          </p:cNvPr>
          <p:cNvSpPr txBox="1"/>
          <p:nvPr/>
        </p:nvSpPr>
        <p:spPr>
          <a:xfrm>
            <a:off x="86035" y="1926942"/>
            <a:ext cx="7668077" cy="3539430"/>
          </a:xfrm>
          <a:prstGeom prst="rect">
            <a:avLst/>
          </a:prstGeom>
          <a:noFill/>
        </p:spPr>
        <p:txBody>
          <a:bodyPr wrap="square" rtlCol="0">
            <a:spAutoFit/>
          </a:bodyPr>
          <a:lstStyle/>
          <a:p>
            <a:r>
              <a:rPr lang="en-GB" sz="2800">
                <a:latin typeface="Sassoon Primary" pitchFamily="50" charset="0"/>
              </a:rPr>
              <a:t>Fluency is where a child is able to quickly use their skills to solve a problem. </a:t>
            </a:r>
          </a:p>
          <a:p>
            <a:endParaRPr lang="en-GB" sz="2800">
              <a:latin typeface="Sassoon Primary" pitchFamily="50" charset="0"/>
            </a:endParaRPr>
          </a:p>
          <a:p>
            <a:r>
              <a:rPr lang="en-GB" sz="2800">
                <a:latin typeface="Sassoon Primary" pitchFamily="50" charset="0"/>
              </a:rPr>
              <a:t>Some areas we have worked on so far are:</a:t>
            </a:r>
          </a:p>
          <a:p>
            <a:endParaRPr lang="en-GB" sz="2800">
              <a:latin typeface="Sassoon Primary" pitchFamily="50" charset="0"/>
            </a:endParaRPr>
          </a:p>
          <a:p>
            <a:r>
              <a:rPr lang="en-GB" sz="2800">
                <a:latin typeface="Sassoon Primary" pitchFamily="50" charset="0"/>
              </a:rPr>
              <a:t>Counting forwards and backwards to 10.</a:t>
            </a:r>
          </a:p>
          <a:p>
            <a:r>
              <a:rPr lang="en-GB" sz="2800">
                <a:latin typeface="Sassoon Primary" pitchFamily="50" charset="0"/>
              </a:rPr>
              <a:t>Number bonds to 5 and 10</a:t>
            </a:r>
          </a:p>
          <a:p>
            <a:r>
              <a:rPr lang="en-GB" sz="2800">
                <a:latin typeface="Sassoon Primary" pitchFamily="50" charset="0"/>
              </a:rPr>
              <a:t>1 more and 1 less</a:t>
            </a:r>
          </a:p>
        </p:txBody>
      </p:sp>
    </p:spTree>
    <p:extLst>
      <p:ext uri="{BB962C8B-B14F-4D97-AF65-F5344CB8AC3E}">
        <p14:creationId xmlns:p14="http://schemas.microsoft.com/office/powerpoint/2010/main" val="282948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2015067"/>
          </a:xfrm>
        </p:spPr>
        <p:txBody>
          <a:bodyPr vert="horz" lIns="91440" tIns="45720" rIns="91440" bIns="45720" rtlCol="0" anchor="t">
            <a:normAutofit/>
          </a:bodyPr>
          <a:lstStyle/>
          <a:p>
            <a:r>
              <a:rPr lang="en-US" sz="4000" b="1">
                <a:latin typeface="Sassoon Primary" pitchFamily="50" charset="0"/>
              </a:rPr>
              <a:t>By the end of year, we would like them to be able to… </a:t>
            </a:r>
            <a:endParaRPr lang="en-US" sz="4000">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2E10FF-4AB7-493E-0263-5D39F7EE1EF4}"/>
              </a:ext>
            </a:extLst>
          </p:cNvPr>
          <p:cNvSpPr txBox="1"/>
          <p:nvPr/>
        </p:nvSpPr>
        <p:spPr>
          <a:xfrm>
            <a:off x="86035" y="1458038"/>
            <a:ext cx="7668077" cy="4832092"/>
          </a:xfrm>
          <a:prstGeom prst="rect">
            <a:avLst/>
          </a:prstGeom>
          <a:noFill/>
        </p:spPr>
        <p:txBody>
          <a:bodyPr wrap="square" rtlCol="0">
            <a:spAutoFit/>
          </a:bodyPr>
          <a:lstStyle/>
          <a:p>
            <a:r>
              <a:rPr lang="en-GB" sz="2800">
                <a:latin typeface="Sassoon Primary" pitchFamily="50" charset="0"/>
              </a:rPr>
              <a:t>Count to 100, forwards and backwards.</a:t>
            </a:r>
          </a:p>
          <a:p>
            <a:r>
              <a:rPr lang="en-GB" sz="2800">
                <a:latin typeface="Sassoon Primary" pitchFamily="50" charset="0"/>
              </a:rPr>
              <a:t>Find 1 more and 1 less from any number</a:t>
            </a:r>
          </a:p>
          <a:p>
            <a:r>
              <a:rPr lang="en-GB" sz="2800">
                <a:latin typeface="Sassoon Primary" pitchFamily="50" charset="0"/>
              </a:rPr>
              <a:t>Write numbers 1 to 20 in numbers and words</a:t>
            </a:r>
          </a:p>
          <a:p>
            <a:endParaRPr lang="en-GB" sz="2800">
              <a:latin typeface="Sassoon Primary" pitchFamily="50" charset="0"/>
            </a:endParaRPr>
          </a:p>
          <a:p>
            <a:r>
              <a:rPr lang="en-GB" sz="2800">
                <a:latin typeface="Sassoon Primary" pitchFamily="50" charset="0"/>
              </a:rPr>
              <a:t>Know number bonds to 10</a:t>
            </a:r>
          </a:p>
          <a:p>
            <a:r>
              <a:rPr lang="en-GB" sz="2800">
                <a:latin typeface="Sassoon Primary" pitchFamily="50" charset="0"/>
              </a:rPr>
              <a:t>Add and subtract numbers up to 20</a:t>
            </a:r>
          </a:p>
          <a:p>
            <a:r>
              <a:rPr lang="en-GB" sz="2800">
                <a:latin typeface="Sassoon Primary" pitchFamily="50" charset="0"/>
              </a:rPr>
              <a:t>Know odd and even numbers</a:t>
            </a:r>
          </a:p>
          <a:p>
            <a:endParaRPr lang="en-GB" sz="2800">
              <a:latin typeface="Sassoon Primary" pitchFamily="50" charset="0"/>
            </a:endParaRPr>
          </a:p>
          <a:p>
            <a:r>
              <a:rPr lang="en-GB" sz="2800">
                <a:latin typeface="Sassoon Primary" pitchFamily="50" charset="0"/>
              </a:rPr>
              <a:t>Find ½ and ¼ of objects, shapes and numbers</a:t>
            </a:r>
          </a:p>
          <a:p>
            <a:endParaRPr lang="en-GB" sz="2800">
              <a:latin typeface="Sassoon Primary" pitchFamily="50" charset="0"/>
            </a:endParaRPr>
          </a:p>
        </p:txBody>
      </p:sp>
    </p:spTree>
    <p:extLst>
      <p:ext uri="{BB962C8B-B14F-4D97-AF65-F5344CB8AC3E}">
        <p14:creationId xmlns:p14="http://schemas.microsoft.com/office/powerpoint/2010/main" val="1802873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2015067"/>
          </a:xfrm>
        </p:spPr>
        <p:txBody>
          <a:bodyPr vert="horz" lIns="91440" tIns="45720" rIns="91440" bIns="45720" rtlCol="0" anchor="t">
            <a:normAutofit/>
          </a:bodyPr>
          <a:lstStyle/>
          <a:p>
            <a:r>
              <a:rPr lang="en-US" sz="4000" b="1">
                <a:latin typeface="Sassoon Primary" pitchFamily="50" charset="0"/>
              </a:rPr>
              <a:t>By the end of year, we would like them to be able to… </a:t>
            </a:r>
            <a:endParaRPr lang="en-US" sz="4000">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2E10FF-4AB7-493E-0263-5D39F7EE1EF4}"/>
              </a:ext>
            </a:extLst>
          </p:cNvPr>
          <p:cNvSpPr txBox="1"/>
          <p:nvPr/>
        </p:nvSpPr>
        <p:spPr>
          <a:xfrm>
            <a:off x="86035" y="1458038"/>
            <a:ext cx="7668077" cy="4832092"/>
          </a:xfrm>
          <a:prstGeom prst="rect">
            <a:avLst/>
          </a:prstGeom>
          <a:noFill/>
        </p:spPr>
        <p:txBody>
          <a:bodyPr wrap="square" rtlCol="0">
            <a:spAutoFit/>
          </a:bodyPr>
          <a:lstStyle/>
          <a:p>
            <a:r>
              <a:rPr lang="en-GB" sz="2800">
                <a:latin typeface="Sassoon Primary" pitchFamily="50" charset="0"/>
              </a:rPr>
              <a:t>Tell the time using o’clock and half past</a:t>
            </a:r>
          </a:p>
          <a:p>
            <a:endParaRPr lang="en-GB" sz="2800">
              <a:latin typeface="Sassoon Primary" pitchFamily="50" charset="0"/>
            </a:endParaRPr>
          </a:p>
          <a:p>
            <a:r>
              <a:rPr lang="en-GB" sz="2800">
                <a:latin typeface="Sassoon Primary" pitchFamily="50" charset="0"/>
              </a:rPr>
              <a:t>Know the value of coins and notes</a:t>
            </a:r>
          </a:p>
          <a:p>
            <a:endParaRPr lang="en-GB" sz="2800">
              <a:latin typeface="Sassoon Primary" pitchFamily="50" charset="0"/>
            </a:endParaRPr>
          </a:p>
          <a:p>
            <a:r>
              <a:rPr lang="en-GB" sz="2800">
                <a:latin typeface="Sassoon Primary" pitchFamily="50" charset="0"/>
              </a:rPr>
              <a:t>Name 2D and 3D shapes</a:t>
            </a:r>
          </a:p>
          <a:p>
            <a:endParaRPr lang="en-GB" sz="2800">
              <a:latin typeface="Sassoon Primary" pitchFamily="50" charset="0"/>
            </a:endParaRPr>
          </a:p>
          <a:p>
            <a:r>
              <a:rPr lang="en-GB" sz="2800">
                <a:latin typeface="Sassoon Primary" pitchFamily="50" charset="0"/>
              </a:rPr>
              <a:t>Know how many days are in a week, how many months in a year. </a:t>
            </a:r>
          </a:p>
          <a:p>
            <a:endParaRPr lang="en-GB" sz="2800">
              <a:latin typeface="Sassoon Primary" pitchFamily="50" charset="0"/>
            </a:endParaRPr>
          </a:p>
          <a:p>
            <a:r>
              <a:rPr lang="en-GB" sz="2800">
                <a:latin typeface="Sassoon Primary" pitchFamily="50" charset="0"/>
              </a:rPr>
              <a:t>Begin to measure height, length, weight, capacity and time. </a:t>
            </a:r>
          </a:p>
        </p:txBody>
      </p:sp>
    </p:spTree>
    <p:extLst>
      <p:ext uri="{BB962C8B-B14F-4D97-AF65-F5344CB8AC3E}">
        <p14:creationId xmlns:p14="http://schemas.microsoft.com/office/powerpoint/2010/main" val="277899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2015067"/>
          </a:xfrm>
        </p:spPr>
        <p:txBody>
          <a:bodyPr vert="horz" lIns="91440" tIns="45720" rIns="91440" bIns="45720" rtlCol="0" anchor="t">
            <a:normAutofit fontScale="90000"/>
          </a:bodyPr>
          <a:lstStyle/>
          <a:p>
            <a:r>
              <a:rPr lang="en-US" sz="4800" err="1">
                <a:latin typeface="Sassoon Primary" pitchFamily="50" charset="0"/>
              </a:rPr>
              <a:t>Maths</a:t>
            </a:r>
            <a:r>
              <a:rPr lang="en-US" sz="4800">
                <a:latin typeface="Sassoon Primary" pitchFamily="50" charset="0"/>
              </a:rPr>
              <a:t> Year 1</a:t>
            </a:r>
            <a:br>
              <a:rPr lang="en-US" sz="4800" b="1">
                <a:latin typeface="Sassoon Primary" pitchFamily="50" charset="0"/>
              </a:rPr>
            </a:br>
            <a:r>
              <a:rPr lang="en-US" sz="4800" b="1" u="sng">
                <a:latin typeface="Sassoon Primary" pitchFamily="50" charset="0"/>
              </a:rPr>
              <a:t>How can you help at home?</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A8F544-5A17-A5A4-E8AB-9877158D8EF4}"/>
              </a:ext>
            </a:extLst>
          </p:cNvPr>
          <p:cNvPicPr>
            <a:picLocks noChangeAspect="1"/>
          </p:cNvPicPr>
          <p:nvPr/>
        </p:nvPicPr>
        <p:blipFill>
          <a:blip r:embed="rId3"/>
          <a:stretch>
            <a:fillRect/>
          </a:stretch>
        </p:blipFill>
        <p:spPr>
          <a:xfrm>
            <a:off x="72715" y="2625843"/>
            <a:ext cx="7809455" cy="3171401"/>
          </a:xfrm>
          <a:prstGeom prst="rect">
            <a:avLst/>
          </a:prstGeom>
        </p:spPr>
      </p:pic>
      <p:sp>
        <p:nvSpPr>
          <p:cNvPr id="8" name="TextBox 7">
            <a:extLst>
              <a:ext uri="{FF2B5EF4-FFF2-40B4-BE49-F238E27FC236}">
                <a16:creationId xmlns:a16="http://schemas.microsoft.com/office/drawing/2014/main" id="{CD22C03E-F0C3-601D-EA64-E2611F9C60CB}"/>
              </a:ext>
            </a:extLst>
          </p:cNvPr>
          <p:cNvSpPr txBox="1"/>
          <p:nvPr/>
        </p:nvSpPr>
        <p:spPr>
          <a:xfrm>
            <a:off x="199957" y="1573619"/>
            <a:ext cx="7583076" cy="646331"/>
          </a:xfrm>
          <a:prstGeom prst="rect">
            <a:avLst/>
          </a:prstGeom>
          <a:noFill/>
        </p:spPr>
        <p:txBody>
          <a:bodyPr wrap="square" rtlCol="0">
            <a:spAutoFit/>
          </a:bodyPr>
          <a:lstStyle/>
          <a:p>
            <a:r>
              <a:rPr lang="en-GB" sz="3600">
                <a:latin typeface="Sassoon Primary" pitchFamily="50" charset="0"/>
              </a:rPr>
              <a:t>Number formation</a:t>
            </a:r>
          </a:p>
        </p:txBody>
      </p:sp>
    </p:spTree>
    <p:extLst>
      <p:ext uri="{BB962C8B-B14F-4D97-AF65-F5344CB8AC3E}">
        <p14:creationId xmlns:p14="http://schemas.microsoft.com/office/powerpoint/2010/main" val="1123805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2015067"/>
          </a:xfrm>
        </p:spPr>
        <p:txBody>
          <a:bodyPr vert="horz" lIns="91440" tIns="45720" rIns="91440" bIns="45720" rtlCol="0" anchor="t">
            <a:normAutofit/>
          </a:bodyPr>
          <a:lstStyle/>
          <a:p>
            <a:r>
              <a:rPr lang="en-US" err="1">
                <a:latin typeface="Sassoon Primary" pitchFamily="50" charset="0"/>
              </a:rPr>
              <a:t>Maths</a:t>
            </a:r>
            <a:r>
              <a:rPr lang="en-US">
                <a:latin typeface="Sassoon Primary" pitchFamily="50" charset="0"/>
              </a:rPr>
              <a:t> Year 1</a:t>
            </a:r>
            <a:br>
              <a:rPr lang="en-US" sz="4800" b="1">
                <a:latin typeface="Sassoon Primary" pitchFamily="50" charset="0"/>
              </a:rPr>
            </a:br>
            <a:r>
              <a:rPr lang="en-US" b="1" u="sng">
                <a:latin typeface="Sassoon Primary" pitchFamily="50" charset="0"/>
              </a:rPr>
              <a:t>How can you help at home?</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22C03E-F0C3-601D-EA64-E2611F9C60CB}"/>
              </a:ext>
            </a:extLst>
          </p:cNvPr>
          <p:cNvSpPr txBox="1"/>
          <p:nvPr/>
        </p:nvSpPr>
        <p:spPr>
          <a:xfrm>
            <a:off x="199957" y="1573619"/>
            <a:ext cx="7583076" cy="646331"/>
          </a:xfrm>
          <a:prstGeom prst="rect">
            <a:avLst/>
          </a:prstGeom>
          <a:noFill/>
        </p:spPr>
        <p:txBody>
          <a:bodyPr wrap="square" rtlCol="0">
            <a:spAutoFit/>
          </a:bodyPr>
          <a:lstStyle/>
          <a:p>
            <a:r>
              <a:rPr lang="en-GB" sz="3600">
                <a:latin typeface="Sassoon Primary" pitchFamily="50" charset="0"/>
              </a:rPr>
              <a:t>Coin and note recognition</a:t>
            </a:r>
          </a:p>
        </p:txBody>
      </p:sp>
      <p:pic>
        <p:nvPicPr>
          <p:cNvPr id="4" name="Picture 3">
            <a:extLst>
              <a:ext uri="{FF2B5EF4-FFF2-40B4-BE49-F238E27FC236}">
                <a16:creationId xmlns:a16="http://schemas.microsoft.com/office/drawing/2014/main" id="{059F357B-E34F-6E57-3B47-95459D937E4E}"/>
              </a:ext>
            </a:extLst>
          </p:cNvPr>
          <p:cNvPicPr>
            <a:picLocks noChangeAspect="1"/>
          </p:cNvPicPr>
          <p:nvPr/>
        </p:nvPicPr>
        <p:blipFill>
          <a:blip r:embed="rId3"/>
          <a:stretch>
            <a:fillRect/>
          </a:stretch>
        </p:blipFill>
        <p:spPr>
          <a:xfrm>
            <a:off x="199957" y="2504418"/>
            <a:ext cx="7282086" cy="3414251"/>
          </a:xfrm>
          <a:prstGeom prst="rect">
            <a:avLst/>
          </a:prstGeom>
        </p:spPr>
      </p:pic>
    </p:spTree>
    <p:extLst>
      <p:ext uri="{BB962C8B-B14F-4D97-AF65-F5344CB8AC3E}">
        <p14:creationId xmlns:p14="http://schemas.microsoft.com/office/powerpoint/2010/main" val="1451156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2015067"/>
          </a:xfrm>
        </p:spPr>
        <p:txBody>
          <a:bodyPr vert="horz" lIns="91440" tIns="45720" rIns="91440" bIns="45720" rtlCol="0" anchor="t">
            <a:normAutofit fontScale="90000"/>
          </a:bodyPr>
          <a:lstStyle/>
          <a:p>
            <a:r>
              <a:rPr lang="en-US" sz="4800" err="1">
                <a:latin typeface="Sassoon Primary" pitchFamily="50" charset="0"/>
              </a:rPr>
              <a:t>Maths</a:t>
            </a:r>
            <a:r>
              <a:rPr lang="en-US" sz="4800">
                <a:latin typeface="Sassoon Primary" pitchFamily="50" charset="0"/>
              </a:rPr>
              <a:t> Year 1</a:t>
            </a:r>
            <a:br>
              <a:rPr lang="en-US" sz="4800" b="1">
                <a:latin typeface="Sassoon Primary" pitchFamily="50" charset="0"/>
              </a:rPr>
            </a:br>
            <a:r>
              <a:rPr lang="en-US" sz="4800" b="1" u="sng">
                <a:latin typeface="Sassoon Primary" pitchFamily="50" charset="0"/>
              </a:rPr>
              <a:t>How can you help at home?</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22C03E-F0C3-601D-EA64-E2611F9C60CB}"/>
              </a:ext>
            </a:extLst>
          </p:cNvPr>
          <p:cNvSpPr txBox="1"/>
          <p:nvPr/>
        </p:nvSpPr>
        <p:spPr>
          <a:xfrm>
            <a:off x="199957" y="1573619"/>
            <a:ext cx="7583076" cy="584775"/>
          </a:xfrm>
          <a:prstGeom prst="rect">
            <a:avLst/>
          </a:prstGeom>
          <a:noFill/>
        </p:spPr>
        <p:txBody>
          <a:bodyPr wrap="square" rtlCol="0">
            <a:spAutoFit/>
          </a:bodyPr>
          <a:lstStyle/>
          <a:p>
            <a:r>
              <a:rPr lang="en-GB" sz="3200">
                <a:latin typeface="Sassoon Primary" pitchFamily="50" charset="0"/>
              </a:rPr>
              <a:t>Telling the time- o’clock and half past</a:t>
            </a:r>
          </a:p>
        </p:txBody>
      </p:sp>
      <p:pic>
        <p:nvPicPr>
          <p:cNvPr id="5" name="Picture 4">
            <a:extLst>
              <a:ext uri="{FF2B5EF4-FFF2-40B4-BE49-F238E27FC236}">
                <a16:creationId xmlns:a16="http://schemas.microsoft.com/office/drawing/2014/main" id="{E5F30B55-5621-5105-E606-95F76832507E}"/>
              </a:ext>
            </a:extLst>
          </p:cNvPr>
          <p:cNvPicPr>
            <a:picLocks noChangeAspect="1"/>
          </p:cNvPicPr>
          <p:nvPr/>
        </p:nvPicPr>
        <p:blipFill>
          <a:blip r:embed="rId3"/>
          <a:stretch>
            <a:fillRect/>
          </a:stretch>
        </p:blipFill>
        <p:spPr>
          <a:xfrm>
            <a:off x="86036" y="2158394"/>
            <a:ext cx="7532988" cy="4070302"/>
          </a:xfrm>
          <a:prstGeom prst="rect">
            <a:avLst/>
          </a:prstGeom>
        </p:spPr>
      </p:pic>
    </p:spTree>
    <p:extLst>
      <p:ext uri="{BB962C8B-B14F-4D97-AF65-F5344CB8AC3E}">
        <p14:creationId xmlns:p14="http://schemas.microsoft.com/office/powerpoint/2010/main" val="1743965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4DE2-0289-AF6D-BDBB-77A9EEA4A3B6}"/>
              </a:ext>
            </a:extLst>
          </p:cNvPr>
          <p:cNvSpPr>
            <a:spLocks noGrp="1"/>
          </p:cNvSpPr>
          <p:nvPr>
            <p:ph type="title"/>
          </p:nvPr>
        </p:nvSpPr>
        <p:spPr>
          <a:xfrm>
            <a:off x="86036" y="152400"/>
            <a:ext cx="8267700" cy="2015067"/>
          </a:xfrm>
        </p:spPr>
        <p:txBody>
          <a:bodyPr vert="horz" lIns="91440" tIns="45720" rIns="91440" bIns="45720" rtlCol="0" anchor="t">
            <a:normAutofit fontScale="90000"/>
          </a:bodyPr>
          <a:lstStyle/>
          <a:p>
            <a:r>
              <a:rPr lang="en-US" sz="4800" err="1">
                <a:latin typeface="Sassoon Primary" pitchFamily="50" charset="0"/>
              </a:rPr>
              <a:t>Maths</a:t>
            </a:r>
            <a:r>
              <a:rPr lang="en-US" sz="4800">
                <a:latin typeface="Sassoon Primary" pitchFamily="50" charset="0"/>
              </a:rPr>
              <a:t> Year 1</a:t>
            </a:r>
            <a:br>
              <a:rPr lang="en-US" sz="4800" b="1">
                <a:latin typeface="Sassoon Primary" pitchFamily="50" charset="0"/>
              </a:rPr>
            </a:br>
            <a:r>
              <a:rPr lang="en-US" sz="4800" b="1" u="sng">
                <a:latin typeface="Sassoon Primary" pitchFamily="50" charset="0"/>
              </a:rPr>
              <a:t>How can you help at home?</a:t>
            </a:r>
            <a:endParaRPr lang="en-US" sz="4800" u="sng">
              <a:latin typeface="Sassoon Primary" pitchFamily="50" charset="0"/>
            </a:endParaRPr>
          </a:p>
        </p:txBody>
      </p:sp>
      <p:sp>
        <p:nvSpPr>
          <p:cNvPr id="3081" name="Rectangle 308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ths – No Problem!">
            <a:extLst>
              <a:ext uri="{FF2B5EF4-FFF2-40B4-BE49-F238E27FC236}">
                <a16:creationId xmlns:a16="http://schemas.microsoft.com/office/drawing/2014/main" id="{FC8242D4-E19C-8140-1539-475D17CB6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736" y="2724500"/>
            <a:ext cx="3485259" cy="1487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22C03E-F0C3-601D-EA64-E2611F9C60CB}"/>
              </a:ext>
            </a:extLst>
          </p:cNvPr>
          <p:cNvSpPr txBox="1"/>
          <p:nvPr/>
        </p:nvSpPr>
        <p:spPr>
          <a:xfrm>
            <a:off x="199957" y="1573619"/>
            <a:ext cx="7583076" cy="584775"/>
          </a:xfrm>
          <a:prstGeom prst="rect">
            <a:avLst/>
          </a:prstGeom>
          <a:noFill/>
        </p:spPr>
        <p:txBody>
          <a:bodyPr wrap="square" rtlCol="0">
            <a:spAutoFit/>
          </a:bodyPr>
          <a:lstStyle/>
          <a:p>
            <a:r>
              <a:rPr lang="en-GB" sz="3200">
                <a:latin typeface="Sassoon Primary" pitchFamily="50" charset="0"/>
              </a:rPr>
              <a:t>Know number bonds to 10</a:t>
            </a:r>
          </a:p>
        </p:txBody>
      </p:sp>
      <p:pic>
        <p:nvPicPr>
          <p:cNvPr id="4" name="Picture 3">
            <a:extLst>
              <a:ext uri="{FF2B5EF4-FFF2-40B4-BE49-F238E27FC236}">
                <a16:creationId xmlns:a16="http://schemas.microsoft.com/office/drawing/2014/main" id="{7289FE24-5A03-04A2-0299-1032AE882B11}"/>
              </a:ext>
            </a:extLst>
          </p:cNvPr>
          <p:cNvPicPr>
            <a:picLocks noChangeAspect="1"/>
          </p:cNvPicPr>
          <p:nvPr/>
        </p:nvPicPr>
        <p:blipFill>
          <a:blip r:embed="rId3"/>
          <a:stretch>
            <a:fillRect/>
          </a:stretch>
        </p:blipFill>
        <p:spPr>
          <a:xfrm>
            <a:off x="2293160" y="2125187"/>
            <a:ext cx="3540575" cy="4732810"/>
          </a:xfrm>
          <a:prstGeom prst="rect">
            <a:avLst/>
          </a:prstGeom>
        </p:spPr>
      </p:pic>
    </p:spTree>
    <p:extLst>
      <p:ext uri="{BB962C8B-B14F-4D97-AF65-F5344CB8AC3E}">
        <p14:creationId xmlns:p14="http://schemas.microsoft.com/office/powerpoint/2010/main" val="13059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52926" y="-462200"/>
            <a:ext cx="7474172" cy="1325563"/>
          </a:xfrm>
        </p:spPr>
        <p:txBody>
          <a:bodyPr vert="horz" lIns="91440" tIns="45720" rIns="91440" bIns="45720" rtlCol="0" anchor="ctr">
            <a:normAutofit fontScale="90000"/>
          </a:bodyPr>
          <a:lstStyle/>
          <a:p>
            <a:br>
              <a:rPr lang="en-US">
                <a:latin typeface="Sassoon Primary" pitchFamily="50" charset="0"/>
              </a:rPr>
            </a:br>
            <a:r>
              <a:rPr lang="en-US" b="1" u="sng">
                <a:latin typeface="Sassoon Primary" pitchFamily="50" charset="0"/>
              </a:rPr>
              <a:t>What do we do in reading? </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a:bodyPr>
          <a:lstStyle/>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2A8413CD-A8E8-6DF1-8161-E6652844847E}"/>
              </a:ext>
            </a:extLst>
          </p:cNvPr>
          <p:cNvPicPr>
            <a:picLocks noChangeAspect="1"/>
          </p:cNvPicPr>
          <p:nvPr/>
        </p:nvPicPr>
        <p:blipFill rotWithShape="1">
          <a:blip r:embed="rId3"/>
          <a:srcRect l="38667" t="30333" r="24962" b="30333"/>
          <a:stretch/>
        </p:blipFill>
        <p:spPr>
          <a:xfrm>
            <a:off x="274319" y="1010172"/>
            <a:ext cx="8024903" cy="5785775"/>
          </a:xfrm>
          <a:prstGeom prst="rect">
            <a:avLst/>
          </a:prstGeom>
        </p:spPr>
      </p:pic>
    </p:spTree>
    <p:extLst>
      <p:ext uri="{BB962C8B-B14F-4D97-AF65-F5344CB8AC3E}">
        <p14:creationId xmlns:p14="http://schemas.microsoft.com/office/powerpoint/2010/main" val="243590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52926" y="-462200"/>
            <a:ext cx="7474172" cy="1325563"/>
          </a:xfrm>
        </p:spPr>
        <p:txBody>
          <a:bodyPr vert="horz" lIns="91440" tIns="45720" rIns="91440" bIns="45720" rtlCol="0" anchor="ctr">
            <a:normAutofit fontScale="90000"/>
          </a:bodyPr>
          <a:lstStyle/>
          <a:p>
            <a:br>
              <a:rPr lang="en-US">
                <a:latin typeface="Sassoon Primary" pitchFamily="50" charset="0"/>
              </a:rPr>
            </a:br>
            <a:r>
              <a:rPr lang="en-US" b="1" u="sng">
                <a:latin typeface="Sassoon Primary" pitchFamily="50" charset="0"/>
              </a:rPr>
              <a:t>What do we do in reading? </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a:bodyPr>
          <a:lstStyle/>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a:extLst>
              <a:ext uri="{FF2B5EF4-FFF2-40B4-BE49-F238E27FC236}">
                <a16:creationId xmlns:a16="http://schemas.microsoft.com/office/drawing/2014/main" id="{9189E3B6-9C6F-6CE3-347D-05491BABE5DC}"/>
              </a:ext>
            </a:extLst>
          </p:cNvPr>
          <p:cNvPicPr>
            <a:picLocks noChangeAspect="1"/>
          </p:cNvPicPr>
          <p:nvPr/>
        </p:nvPicPr>
        <p:blipFill rotWithShape="1">
          <a:blip r:embed="rId3"/>
          <a:srcRect l="38371" t="26222" r="21471" b="40111"/>
          <a:stretch/>
        </p:blipFill>
        <p:spPr>
          <a:xfrm>
            <a:off x="22937" y="1066800"/>
            <a:ext cx="8834791" cy="4937760"/>
          </a:xfrm>
          <a:prstGeom prst="rect">
            <a:avLst/>
          </a:prstGeom>
        </p:spPr>
      </p:pic>
    </p:spTree>
    <p:extLst>
      <p:ext uri="{BB962C8B-B14F-4D97-AF65-F5344CB8AC3E}">
        <p14:creationId xmlns:p14="http://schemas.microsoft.com/office/powerpoint/2010/main" val="61108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89680" y="50048"/>
            <a:ext cx="7474172" cy="1325563"/>
          </a:xfrm>
        </p:spPr>
        <p:txBody>
          <a:bodyPr vert="horz" lIns="91440" tIns="45720" rIns="91440" bIns="45720" rtlCol="0" anchor="ctr">
            <a:normAutofit fontScale="90000"/>
          </a:bodyPr>
          <a:lstStyle/>
          <a:p>
            <a:r>
              <a:rPr lang="en-US">
                <a:latin typeface="Sassoon Primary" pitchFamily="50" charset="0"/>
              </a:rPr>
              <a:t>English in year 1</a:t>
            </a:r>
            <a:br>
              <a:rPr lang="en-US">
                <a:latin typeface="Sassoon Primary" pitchFamily="50" charset="0"/>
              </a:rPr>
            </a:br>
            <a:r>
              <a:rPr lang="en-US" b="1" u="sng">
                <a:latin typeface="Sassoon Primary" pitchFamily="50" charset="0"/>
              </a:rPr>
              <a:t>What do we do in reading? </a:t>
            </a:r>
          </a:p>
        </p:txBody>
      </p:sp>
      <p:sp>
        <p:nvSpPr>
          <p:cNvPr id="3" name="TextBox 2">
            <a:extLst>
              <a:ext uri="{FF2B5EF4-FFF2-40B4-BE49-F238E27FC236}">
                <a16:creationId xmlns:a16="http://schemas.microsoft.com/office/drawing/2014/main" id="{591F8E5F-ABA2-A72B-50EA-1E0C68ACF257}"/>
              </a:ext>
            </a:extLst>
          </p:cNvPr>
          <p:cNvSpPr txBox="1"/>
          <p:nvPr/>
        </p:nvSpPr>
        <p:spPr>
          <a:xfrm>
            <a:off x="187687" y="1528174"/>
            <a:ext cx="3949973" cy="5154565"/>
          </a:xfrm>
          <a:prstGeom prst="rect">
            <a:avLst/>
          </a:prstGeom>
        </p:spPr>
        <p:txBody>
          <a:bodyPr vert="horz" lIns="91440" tIns="45720" rIns="91440" bIns="45720" rtlCol="0" anchor="ctr">
            <a:normAutofit fontScale="55000" lnSpcReduction="20000"/>
          </a:bodyPr>
          <a:lstStyle/>
          <a:p>
            <a:pPr>
              <a:lnSpc>
                <a:spcPct val="120000"/>
              </a:lnSpc>
              <a:spcAft>
                <a:spcPts val="600"/>
              </a:spcAft>
            </a:pPr>
            <a:endParaRPr lang="en-US" sz="2600">
              <a:latin typeface="Sassoon Primary" pitchFamily="50" charset="0"/>
            </a:endParaRPr>
          </a:p>
          <a:p>
            <a:pPr>
              <a:lnSpc>
                <a:spcPct val="120000"/>
              </a:lnSpc>
              <a:spcAft>
                <a:spcPts val="600"/>
              </a:spcAft>
            </a:pPr>
            <a:r>
              <a:rPr lang="en-US" sz="3800">
                <a:latin typeface="Sassoon Primary" pitchFamily="50" charset="0"/>
              </a:rPr>
              <a:t>In addition to teaching the reading of words and sentences in phonics lessons, we hear children read 3 times a week. </a:t>
            </a:r>
          </a:p>
          <a:p>
            <a:pPr>
              <a:lnSpc>
                <a:spcPct val="120000"/>
              </a:lnSpc>
              <a:spcAft>
                <a:spcPts val="600"/>
              </a:spcAft>
            </a:pPr>
            <a:endParaRPr lang="en-US" sz="3800">
              <a:latin typeface="Sassoon Primary" pitchFamily="50" charset="0"/>
            </a:endParaRPr>
          </a:p>
          <a:p>
            <a:pPr>
              <a:lnSpc>
                <a:spcPct val="120000"/>
              </a:lnSpc>
              <a:spcAft>
                <a:spcPts val="600"/>
              </a:spcAft>
            </a:pPr>
            <a:r>
              <a:rPr lang="en-US" sz="3800">
                <a:latin typeface="Sassoon Primary" pitchFamily="50" charset="0"/>
              </a:rPr>
              <a:t>This book will be closely matched to their knowledge of letters and the sounds they make.  They will practice it 3 times with us at school, then bring this book home to read the following week. </a:t>
            </a: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050" name="Picture 2" descr="Big Cat Phonics for Little Wandle Phase 3 Sets 1 &amp; 2 | Badger Learning">
            <a:extLst>
              <a:ext uri="{FF2B5EF4-FFF2-40B4-BE49-F238E27FC236}">
                <a16:creationId xmlns:a16="http://schemas.microsoft.com/office/drawing/2014/main" id="{0D38CDED-5CFE-5CB7-AB4F-CA95ECCC6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893" y="1953127"/>
            <a:ext cx="4434841" cy="443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1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65818" y="-349627"/>
            <a:ext cx="7474172" cy="1325563"/>
          </a:xfrm>
        </p:spPr>
        <p:txBody>
          <a:bodyPr vert="horz" lIns="91440" tIns="45720" rIns="91440" bIns="45720" rtlCol="0" anchor="ctr">
            <a:normAutofit fontScale="90000"/>
          </a:bodyPr>
          <a:lstStyle/>
          <a:p>
            <a:br>
              <a:rPr lang="en-US">
                <a:latin typeface="Sassoon Primary" pitchFamily="50" charset="0"/>
              </a:rPr>
            </a:br>
            <a:r>
              <a:rPr lang="en-US" b="1" u="sng">
                <a:latin typeface="Sassoon Primary" pitchFamily="50" charset="0"/>
              </a:rPr>
              <a:t>What do we do in reading? </a:t>
            </a:r>
          </a:p>
        </p:txBody>
      </p:sp>
      <p:sp>
        <p:nvSpPr>
          <p:cNvPr id="3" name="TextBox 2">
            <a:extLst>
              <a:ext uri="{FF2B5EF4-FFF2-40B4-BE49-F238E27FC236}">
                <a16:creationId xmlns:a16="http://schemas.microsoft.com/office/drawing/2014/main" id="{591F8E5F-ABA2-A72B-50EA-1E0C68ACF257}"/>
              </a:ext>
            </a:extLst>
          </p:cNvPr>
          <p:cNvSpPr txBox="1"/>
          <p:nvPr/>
        </p:nvSpPr>
        <p:spPr>
          <a:xfrm>
            <a:off x="162112" y="-376067"/>
            <a:ext cx="8281891" cy="4495172"/>
          </a:xfrm>
          <a:prstGeom prst="rect">
            <a:avLst/>
          </a:prstGeom>
        </p:spPr>
        <p:txBody>
          <a:bodyPr vert="horz" lIns="91440" tIns="45720" rIns="91440" bIns="45720" rtlCol="0" anchor="ctr">
            <a:normAutofit/>
          </a:bodyPr>
          <a:lstStyle/>
          <a:p>
            <a:pPr>
              <a:lnSpc>
                <a:spcPct val="120000"/>
              </a:lnSpc>
              <a:spcAft>
                <a:spcPts val="600"/>
              </a:spcAft>
            </a:pPr>
            <a:r>
              <a:rPr lang="en-US" sz="2600">
                <a:latin typeface="Sassoon Primary" pitchFamily="50" charset="0"/>
              </a:rPr>
              <a:t>At this point in year 1, the children should be able to read books like this:  </a:t>
            </a:r>
          </a:p>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8" name="Picture 7">
            <a:extLst>
              <a:ext uri="{FF2B5EF4-FFF2-40B4-BE49-F238E27FC236}">
                <a16:creationId xmlns:a16="http://schemas.microsoft.com/office/drawing/2014/main" id="{FDC95BAC-9B65-1E46-F00C-FBAB71004059}"/>
              </a:ext>
            </a:extLst>
          </p:cNvPr>
          <p:cNvPicPr>
            <a:picLocks noChangeAspect="1"/>
          </p:cNvPicPr>
          <p:nvPr/>
        </p:nvPicPr>
        <p:blipFill rotWithShape="1">
          <a:blip r:embed="rId3"/>
          <a:srcRect l="12667" t="20778" r="51778" b="27012"/>
          <a:stretch/>
        </p:blipFill>
        <p:spPr>
          <a:xfrm>
            <a:off x="991650" y="2235637"/>
            <a:ext cx="4624290" cy="4526895"/>
          </a:xfrm>
          <a:prstGeom prst="rect">
            <a:avLst/>
          </a:prstGeom>
        </p:spPr>
      </p:pic>
      <p:pic>
        <p:nvPicPr>
          <p:cNvPr id="12" name="Picture 11">
            <a:extLst>
              <a:ext uri="{FF2B5EF4-FFF2-40B4-BE49-F238E27FC236}">
                <a16:creationId xmlns:a16="http://schemas.microsoft.com/office/drawing/2014/main" id="{26FF68EB-CE4E-9A04-A06D-8097717C6B82}"/>
              </a:ext>
            </a:extLst>
          </p:cNvPr>
          <p:cNvPicPr>
            <a:picLocks noChangeAspect="1"/>
          </p:cNvPicPr>
          <p:nvPr/>
        </p:nvPicPr>
        <p:blipFill rotWithShape="1">
          <a:blip r:embed="rId4"/>
          <a:srcRect l="53111" t="20222" r="15768" b="24889"/>
          <a:stretch/>
        </p:blipFill>
        <p:spPr>
          <a:xfrm>
            <a:off x="7180467" y="1952591"/>
            <a:ext cx="4171950" cy="4905409"/>
          </a:xfrm>
          <a:prstGeom prst="rect">
            <a:avLst/>
          </a:prstGeom>
        </p:spPr>
      </p:pic>
    </p:spTree>
    <p:extLst>
      <p:ext uri="{BB962C8B-B14F-4D97-AF65-F5344CB8AC3E}">
        <p14:creationId xmlns:p14="http://schemas.microsoft.com/office/powerpoint/2010/main" val="273864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168688" y="0"/>
            <a:ext cx="10886884" cy="1325563"/>
          </a:xfrm>
        </p:spPr>
        <p:txBody>
          <a:bodyPr vert="horz" lIns="91440" tIns="45720" rIns="91440" bIns="45720" rtlCol="0" anchor="ctr">
            <a:normAutofit/>
          </a:bodyPr>
          <a:lstStyle/>
          <a:p>
            <a:r>
              <a:rPr lang="en-US" b="1" u="sng">
                <a:latin typeface="Sassoon Primary" pitchFamily="50" charset="0"/>
              </a:rPr>
              <a:t>What do we do in reading? </a:t>
            </a:r>
          </a:p>
        </p:txBody>
      </p:sp>
      <p:sp>
        <p:nvSpPr>
          <p:cNvPr id="3" name="TextBox 2">
            <a:extLst>
              <a:ext uri="{FF2B5EF4-FFF2-40B4-BE49-F238E27FC236}">
                <a16:creationId xmlns:a16="http://schemas.microsoft.com/office/drawing/2014/main" id="{591F8E5F-ABA2-A72B-50EA-1E0C68ACF257}"/>
              </a:ext>
            </a:extLst>
          </p:cNvPr>
          <p:cNvSpPr txBox="1"/>
          <p:nvPr/>
        </p:nvSpPr>
        <p:spPr>
          <a:xfrm>
            <a:off x="168688" y="-373587"/>
            <a:ext cx="8281891" cy="4495172"/>
          </a:xfrm>
          <a:prstGeom prst="rect">
            <a:avLst/>
          </a:prstGeom>
        </p:spPr>
        <p:txBody>
          <a:bodyPr vert="horz" lIns="91440" tIns="45720" rIns="91440" bIns="45720" rtlCol="0" anchor="ctr">
            <a:normAutofit/>
          </a:bodyPr>
          <a:lstStyle/>
          <a:p>
            <a:pPr>
              <a:lnSpc>
                <a:spcPct val="120000"/>
              </a:lnSpc>
              <a:spcAft>
                <a:spcPts val="600"/>
              </a:spcAft>
            </a:pPr>
            <a:r>
              <a:rPr lang="en-US" sz="2600">
                <a:latin typeface="Sassoon Primary" pitchFamily="50" charset="0"/>
              </a:rPr>
              <a:t>By the end of year 1, the children should be able to read books like this:  </a:t>
            </a:r>
          </a:p>
          <a:p>
            <a:pPr>
              <a:lnSpc>
                <a:spcPct val="90000"/>
              </a:lnSpc>
              <a:spcAft>
                <a:spcPts val="600"/>
              </a:spcAft>
            </a:pPr>
            <a:endParaRPr lang="en-US" sz="2400">
              <a:latin typeface="Sassoon Primary" pitchFamily="50" charset="0"/>
            </a:endParaRPr>
          </a:p>
          <a:p>
            <a:pPr>
              <a:lnSpc>
                <a:spcPct val="90000"/>
              </a:lnSpc>
              <a:spcAft>
                <a:spcPts val="600"/>
              </a:spcAft>
            </a:pPr>
            <a:r>
              <a:rPr lang="en-US" sz="2400"/>
              <a:t>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964571B4-2E53-7F43-5900-CD5116A1F5D9}"/>
              </a:ext>
            </a:extLst>
          </p:cNvPr>
          <p:cNvPicPr>
            <a:picLocks noChangeAspect="1"/>
          </p:cNvPicPr>
          <p:nvPr/>
        </p:nvPicPr>
        <p:blipFill rotWithShape="1">
          <a:blip r:embed="rId3"/>
          <a:srcRect l="13773" t="20855" r="16712" b="31667"/>
          <a:stretch/>
        </p:blipFill>
        <p:spPr>
          <a:xfrm>
            <a:off x="168687" y="1927858"/>
            <a:ext cx="9070197" cy="4130041"/>
          </a:xfrm>
          <a:prstGeom prst="rect">
            <a:avLst/>
          </a:prstGeom>
        </p:spPr>
      </p:pic>
      <p:pic>
        <p:nvPicPr>
          <p:cNvPr id="8" name="Picture 7">
            <a:extLst>
              <a:ext uri="{FF2B5EF4-FFF2-40B4-BE49-F238E27FC236}">
                <a16:creationId xmlns:a16="http://schemas.microsoft.com/office/drawing/2014/main" id="{E7317BC6-C522-51F8-75D7-58F17DC25395}"/>
              </a:ext>
            </a:extLst>
          </p:cNvPr>
          <p:cNvPicPr>
            <a:picLocks noChangeAspect="1"/>
          </p:cNvPicPr>
          <p:nvPr/>
        </p:nvPicPr>
        <p:blipFill rotWithShape="1">
          <a:blip r:embed="rId4"/>
          <a:srcRect l="52923" t="20726" r="15778" b="58607"/>
          <a:stretch/>
        </p:blipFill>
        <p:spPr>
          <a:xfrm>
            <a:off x="5868232" y="4386729"/>
            <a:ext cx="5164693" cy="2273465"/>
          </a:xfrm>
          <a:prstGeom prst="rect">
            <a:avLst/>
          </a:prstGeom>
        </p:spPr>
      </p:pic>
    </p:spTree>
    <p:extLst>
      <p:ext uri="{BB962C8B-B14F-4D97-AF65-F5344CB8AC3E}">
        <p14:creationId xmlns:p14="http://schemas.microsoft.com/office/powerpoint/2010/main" val="21943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50A8-0050-9040-21A2-F6448F9B5486}"/>
              </a:ext>
            </a:extLst>
          </p:cNvPr>
          <p:cNvSpPr>
            <a:spLocks noGrp="1"/>
          </p:cNvSpPr>
          <p:nvPr>
            <p:ph type="title"/>
          </p:nvPr>
        </p:nvSpPr>
        <p:spPr>
          <a:xfrm>
            <a:off x="630936" y="639520"/>
            <a:ext cx="3429000" cy="1719072"/>
          </a:xfrm>
        </p:spPr>
        <p:txBody>
          <a:bodyPr anchor="b">
            <a:normAutofit/>
          </a:bodyPr>
          <a:lstStyle/>
          <a:p>
            <a:r>
              <a:rPr lang="en-GB" sz="5400"/>
              <a:t>Phonics Screening</a:t>
            </a:r>
          </a:p>
        </p:txBody>
      </p:sp>
      <p:sp>
        <p:nvSpPr>
          <p:cNvPr id="3" name="Content Placeholder 2">
            <a:extLst>
              <a:ext uri="{FF2B5EF4-FFF2-40B4-BE49-F238E27FC236}">
                <a16:creationId xmlns:a16="http://schemas.microsoft.com/office/drawing/2014/main" id="{AFB9A1E6-9AD7-DA26-23EE-AEDF158E0503}"/>
              </a:ext>
            </a:extLst>
          </p:cNvPr>
          <p:cNvSpPr>
            <a:spLocks noGrp="1"/>
          </p:cNvSpPr>
          <p:nvPr>
            <p:ph idx="1"/>
          </p:nvPr>
        </p:nvSpPr>
        <p:spPr>
          <a:xfrm>
            <a:off x="630936" y="2807208"/>
            <a:ext cx="3429000" cy="3410712"/>
          </a:xfrm>
        </p:spPr>
        <p:txBody>
          <a:bodyPr anchor="t">
            <a:normAutofit/>
          </a:bodyPr>
          <a:lstStyle/>
          <a:p>
            <a:pPr marL="0" indent="0">
              <a:buNone/>
            </a:pPr>
            <a:r>
              <a:rPr lang="en-GB" sz="2200">
                <a:latin typeface="Sassoon Primary Std" panose="020B0503020103030203" pitchFamily="34" charset="0"/>
              </a:rPr>
              <a:t>In June, the children will complete a phonics screening. They will read 40 words- 20 real words and 20 alien word. </a:t>
            </a:r>
          </a:p>
          <a:p>
            <a:pPr marL="0" indent="0">
              <a:buNone/>
            </a:pPr>
            <a:r>
              <a:rPr lang="en-GB" sz="2200">
                <a:latin typeface="Sassoon Primary Std" panose="020B0503020103030203" pitchFamily="34" charset="0"/>
              </a:rPr>
              <a:t>We will be preparing the children for this through phonics lessons. </a:t>
            </a:r>
          </a:p>
        </p:txBody>
      </p:sp>
      <p:pic>
        <p:nvPicPr>
          <p:cNvPr id="4098" name="Picture 2" descr="Year 1 Phonics Screening - St Joseph's Catholic Primary School">
            <a:extLst>
              <a:ext uri="{FF2B5EF4-FFF2-40B4-BE49-F238E27FC236}">
                <a16:creationId xmlns:a16="http://schemas.microsoft.com/office/drawing/2014/main" id="{AC21F7F5-FFFD-31E4-A8A5-B0F6592682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010827"/>
            <a:ext cx="6903720" cy="483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94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4C76-46B6-F4B9-4703-DCEC4CCE2861}"/>
              </a:ext>
            </a:extLst>
          </p:cNvPr>
          <p:cNvSpPr>
            <a:spLocks noGrp="1"/>
          </p:cNvSpPr>
          <p:nvPr>
            <p:ph type="title"/>
          </p:nvPr>
        </p:nvSpPr>
        <p:spPr>
          <a:xfrm>
            <a:off x="69628" y="-439236"/>
            <a:ext cx="7474172" cy="1325563"/>
          </a:xfrm>
        </p:spPr>
        <p:txBody>
          <a:bodyPr vert="horz" lIns="91440" tIns="45720" rIns="91440" bIns="45720" rtlCol="0" anchor="ctr">
            <a:normAutofit/>
          </a:bodyPr>
          <a:lstStyle/>
          <a:p>
            <a:br>
              <a:rPr lang="en-US">
                <a:latin typeface="Sassoon Primary" pitchFamily="50" charset="0"/>
              </a:rPr>
            </a:br>
            <a:r>
              <a:rPr lang="en-US" b="1" u="sng">
                <a:latin typeface="Sassoon Primary" pitchFamily="50" charset="0"/>
              </a:rPr>
              <a:t>What can you do to help?</a:t>
            </a:r>
          </a:p>
        </p:txBody>
      </p:sp>
      <p:sp>
        <p:nvSpPr>
          <p:cNvPr id="3" name="TextBox 2">
            <a:extLst>
              <a:ext uri="{FF2B5EF4-FFF2-40B4-BE49-F238E27FC236}">
                <a16:creationId xmlns:a16="http://schemas.microsoft.com/office/drawing/2014/main" id="{591F8E5F-ABA2-A72B-50EA-1E0C68ACF257}"/>
              </a:ext>
            </a:extLst>
          </p:cNvPr>
          <p:cNvSpPr txBox="1"/>
          <p:nvPr/>
        </p:nvSpPr>
        <p:spPr>
          <a:xfrm>
            <a:off x="465869" y="1874313"/>
            <a:ext cx="8891491" cy="4495172"/>
          </a:xfrm>
          <a:prstGeom prst="rect">
            <a:avLst/>
          </a:prstGeom>
        </p:spPr>
        <p:txBody>
          <a:bodyPr vert="horz" lIns="91440" tIns="45720" rIns="91440" bIns="45720" rtlCol="0" anchor="ctr">
            <a:normAutofit/>
          </a:bodyPr>
          <a:lstStyle/>
          <a:p>
            <a:pPr>
              <a:spcAft>
                <a:spcPts val="600"/>
              </a:spcAft>
            </a:pPr>
            <a:endParaRPr lang="en-US" sz="240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57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4E528A-B72E-8A0B-73A8-040F8028B051}"/>
              </a:ext>
            </a:extLst>
          </p:cNvPr>
          <p:cNvPicPr>
            <a:picLocks noChangeAspect="1"/>
          </p:cNvPicPr>
          <p:nvPr/>
        </p:nvPicPr>
        <p:blipFill rotWithShape="1">
          <a:blip r:embed="rId2">
            <a:alphaModFix/>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06643911-02DE-8C85-AA42-B1D6D68978F4}"/>
              </a:ext>
            </a:extLst>
          </p:cNvPr>
          <p:cNvPicPr>
            <a:picLocks noChangeAspect="1"/>
          </p:cNvPicPr>
          <p:nvPr/>
        </p:nvPicPr>
        <p:blipFill rotWithShape="1">
          <a:blip r:embed="rId3"/>
          <a:srcRect l="38444" t="26333" r="21471" b="41000"/>
          <a:stretch/>
        </p:blipFill>
        <p:spPr>
          <a:xfrm>
            <a:off x="276307" y="886327"/>
            <a:ext cx="11034695" cy="5995157"/>
          </a:xfrm>
          <a:prstGeom prst="rect">
            <a:avLst/>
          </a:prstGeom>
        </p:spPr>
      </p:pic>
    </p:spTree>
    <p:extLst>
      <p:ext uri="{BB962C8B-B14F-4D97-AF65-F5344CB8AC3E}">
        <p14:creationId xmlns:p14="http://schemas.microsoft.com/office/powerpoint/2010/main" val="619262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C1DE56036920418529608E9D78CC9D" ma:contentTypeVersion="18" ma:contentTypeDescription="Create a new document." ma:contentTypeScope="" ma:versionID="a1b20fccc18ead2303d7d0518375a814">
  <xsd:schema xmlns:xsd="http://www.w3.org/2001/XMLSchema" xmlns:xs="http://www.w3.org/2001/XMLSchema" xmlns:p="http://schemas.microsoft.com/office/2006/metadata/properties" xmlns:ns2="efc0225a-89cb-4663-9abb-a7c8dd23678a" xmlns:ns3="ef73bf67-129f-4d70-a56c-66f906805033" targetNamespace="http://schemas.microsoft.com/office/2006/metadata/properties" ma:root="true" ma:fieldsID="3db62d67b7e4b61f521695b6ce09204b" ns2:_="" ns3:_="">
    <xsd:import namespace="efc0225a-89cb-4663-9abb-a7c8dd23678a"/>
    <xsd:import namespace="ef73bf67-129f-4d70-a56c-66f9068050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0225a-89cb-4663-9abb-a7c8dd236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dede57-465c-4846-ac19-a7844b6230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73bf67-129f-4d70-a56c-66f90680503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6f9ab8-1f31-4e85-b72a-1c53dc1f363d}" ma:internalName="TaxCatchAll" ma:showField="CatchAllData" ma:web="ef73bf67-129f-4d70-a56c-66f906805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fc0225a-89cb-4663-9abb-a7c8dd23678a">
      <Terms xmlns="http://schemas.microsoft.com/office/infopath/2007/PartnerControls"/>
    </lcf76f155ced4ddcb4097134ff3c332f>
    <TaxCatchAll xmlns="ef73bf67-129f-4d70-a56c-66f90680503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2F067A-C326-4284-A0B2-1B21152D2AF0}">
  <ds:schemaRefs>
    <ds:schemaRef ds:uri="ef73bf67-129f-4d70-a56c-66f906805033"/>
    <ds:schemaRef ds:uri="efc0225a-89cb-4663-9abb-a7c8dd2367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E060762-7B98-4A9F-A33B-2A09123167E9}">
  <ds:schemaRefs>
    <ds:schemaRef ds:uri="ef73bf67-129f-4d70-a56c-66f906805033"/>
    <ds:schemaRef ds:uri="efc0225a-89cb-4663-9abb-a7c8dd23678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FAC9E18-EA7D-42CD-B882-E7605F0F4D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1106</Words>
  <Application>Microsoft Office PowerPoint</Application>
  <PresentationFormat>Widescreen</PresentationFormat>
  <Paragraphs>127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Sassoon Primary</vt:lpstr>
      <vt:lpstr>Sassoon Primary Std</vt:lpstr>
      <vt:lpstr>Office Theme</vt:lpstr>
      <vt:lpstr>Year 1 parents information</vt:lpstr>
      <vt:lpstr>English in year 1 What do we do in reading? </vt:lpstr>
      <vt:lpstr> What do we do in reading? </vt:lpstr>
      <vt:lpstr> What do we do in reading? </vt:lpstr>
      <vt:lpstr>English in year 1 What do we do in reading? </vt:lpstr>
      <vt:lpstr> What do we do in reading? </vt:lpstr>
      <vt:lpstr>What do we do in reading? </vt:lpstr>
      <vt:lpstr>Phonics Screening</vt:lpstr>
      <vt:lpstr> What can you do to help?</vt:lpstr>
      <vt:lpstr> What can you do to help?</vt:lpstr>
      <vt:lpstr> What can you do to help?</vt:lpstr>
      <vt:lpstr> What can you do to help?</vt:lpstr>
      <vt:lpstr>English in year 1 What we do in writing    </vt:lpstr>
      <vt:lpstr>English in year 1 What we do in writing  Spelling:   We practice spelling every day in our daily phonics sessions.   Pupils are taught to say the word, segment the word and write each grapheme as they hear the phonemes in the word.   If the word uses letter patterns the children have not been taught it is fine for them to use the ways they do know to spell, for example,   terrible = teribul        they have not learnt ‘le’ or ‘rr’  Once they have learnt the letter patterns, they should  use them correctly in their writing.   </vt:lpstr>
      <vt:lpstr>What can you do to help?</vt:lpstr>
      <vt:lpstr>What can you do to help?</vt:lpstr>
      <vt:lpstr>Maths in Year 1 What do we do?</vt:lpstr>
      <vt:lpstr>This is what we will be covering in the year. </vt:lpstr>
      <vt:lpstr>Maths in Year 1 How do we teach it?</vt:lpstr>
      <vt:lpstr>Maths in Year 1 How do we teach it?</vt:lpstr>
      <vt:lpstr>Maths in Year 1 How do we teach it?</vt:lpstr>
      <vt:lpstr>Maths in Year 1 Fluency</vt:lpstr>
      <vt:lpstr>By the end of year, we would like them to be able to… </vt:lpstr>
      <vt:lpstr>By the end of year, we would like them to be able to… </vt:lpstr>
      <vt:lpstr>Maths Year 1 How can you help at home?</vt:lpstr>
      <vt:lpstr>Maths Year 1 How can you help at home?</vt:lpstr>
      <vt:lpstr>Maths Year 1 How can you help at home?</vt:lpstr>
      <vt:lpstr>Maths Year 1 How can you help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 parents information</dc:title>
  <dc:creator>Charlea Lumsden</dc:creator>
  <cp:lastModifiedBy>S Priestland</cp:lastModifiedBy>
  <cp:revision>1</cp:revision>
  <dcterms:created xsi:type="dcterms:W3CDTF">2022-11-16T13:06:44Z</dcterms:created>
  <dcterms:modified xsi:type="dcterms:W3CDTF">2025-11-18T15:36:32Z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0x0101003CC1DE56036920418529608E9D78CC9D</vt:lpwstr>
  </property>
  <property fmtid="{D5CDD505-2E9C-101B-9397-08002B2CF9AE}" pid="3" name="MediaServiceImageTags">
    <vt:lpwstr/>
  </property>
</Properties>
</file>