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1228" r:id="rId5"/>
    <p:sldId id="1234" r:id="rId6"/>
    <p:sldId id="1248" r:id="rId7"/>
    <p:sldId id="1247" r:id="rId8"/>
    <p:sldId id="1227" r:id="rId9"/>
    <p:sldId id="1235" r:id="rId10"/>
    <p:sldId id="1246" r:id="rId11"/>
    <p:sldId id="1236" r:id="rId12"/>
    <p:sldId id="1237" r:id="rId13"/>
    <p:sldId id="1249" r:id="rId14"/>
    <p:sldId id="1238" r:id="rId15"/>
    <p:sldId id="1240" r:id="rId16"/>
    <p:sldId id="1241" r:id="rId17"/>
    <p:sldId id="1242" r:id="rId18"/>
    <p:sldId id="1243" r:id="rId19"/>
    <p:sldId id="1244" r:id="rId20"/>
    <p:sldId id="1239" r:id="rId21"/>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3E3BC-DE6D-4249-9195-0BB092BE9899}" v="14" dt="2023-10-01T13:34:24.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932" y="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55"/>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0935"/>
          </a:xfrm>
          <a:prstGeom prst="rect">
            <a:avLst/>
          </a:prstGeom>
        </p:spPr>
        <p:txBody>
          <a:bodyPr vert="horz" lIns="96597" tIns="48298" rIns="96597" bIns="48298" rtlCol="0"/>
          <a:lstStyle>
            <a:lvl1pPr algn="l">
              <a:defRPr sz="1300"/>
            </a:lvl1pPr>
          </a:lstStyle>
          <a:p>
            <a:endParaRPr lang="en-GB"/>
          </a:p>
        </p:txBody>
      </p:sp>
      <p:sp>
        <p:nvSpPr>
          <p:cNvPr id="3" name="Date Placeholder 2"/>
          <p:cNvSpPr>
            <a:spLocks noGrp="1"/>
          </p:cNvSpPr>
          <p:nvPr>
            <p:ph type="dt" idx="1"/>
          </p:nvPr>
        </p:nvSpPr>
        <p:spPr>
          <a:xfrm>
            <a:off x="3901698" y="1"/>
            <a:ext cx="2984871" cy="500935"/>
          </a:xfrm>
          <a:prstGeom prst="rect">
            <a:avLst/>
          </a:prstGeom>
        </p:spPr>
        <p:txBody>
          <a:bodyPr vert="horz" lIns="96597" tIns="48298" rIns="96597" bIns="48298" rtlCol="0"/>
          <a:lstStyle>
            <a:lvl1pPr algn="r">
              <a:defRPr sz="1300"/>
            </a:lvl1pPr>
          </a:lstStyle>
          <a:p>
            <a:fld id="{160517A3-CBFE-475C-BD20-A5FB94876C9A}" type="datetimeFigureOut">
              <a:rPr lang="en-GB" smtClean="0"/>
              <a:t>04/10/2023</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597" tIns="48298" rIns="96597" bIns="48298"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597" tIns="48298" rIns="96597" bIns="482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40"/>
            <a:ext cx="2984871" cy="500935"/>
          </a:xfrm>
          <a:prstGeom prst="rect">
            <a:avLst/>
          </a:prstGeom>
        </p:spPr>
        <p:txBody>
          <a:bodyPr vert="horz" lIns="96597" tIns="48298" rIns="96597" bIns="4829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40"/>
            <a:ext cx="2984871" cy="500935"/>
          </a:xfrm>
          <a:prstGeom prst="rect">
            <a:avLst/>
          </a:prstGeom>
        </p:spPr>
        <p:txBody>
          <a:bodyPr vert="horz" lIns="96597" tIns="48298" rIns="96597" bIns="48298" rtlCol="0" anchor="b"/>
          <a:lstStyle>
            <a:lvl1pPr algn="r">
              <a:defRPr sz="1300"/>
            </a:lvl1pPr>
          </a:lstStyle>
          <a:p>
            <a:fld id="{2786E859-C1F9-4222-BF9E-1736AE696484}" type="slidenum">
              <a:rPr lang="en-GB" smtClean="0"/>
              <a:t>‹#›</a:t>
            </a:fld>
            <a:endParaRPr lang="en-GB"/>
          </a:p>
        </p:txBody>
      </p:sp>
    </p:spTree>
    <p:extLst>
      <p:ext uri="{BB962C8B-B14F-4D97-AF65-F5344CB8AC3E}">
        <p14:creationId xmlns:p14="http://schemas.microsoft.com/office/powerpoint/2010/main" val="207078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a:t>
            </a:fld>
            <a:endParaRPr lang="en-GB"/>
          </a:p>
        </p:txBody>
      </p:sp>
    </p:spTree>
    <p:extLst>
      <p:ext uri="{BB962C8B-B14F-4D97-AF65-F5344CB8AC3E}">
        <p14:creationId xmlns:p14="http://schemas.microsoft.com/office/powerpoint/2010/main" val="249255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10</a:t>
            </a:fld>
            <a:endParaRPr lang="en-GB"/>
          </a:p>
        </p:txBody>
      </p:sp>
    </p:spTree>
    <p:extLst>
      <p:ext uri="{BB962C8B-B14F-4D97-AF65-F5344CB8AC3E}">
        <p14:creationId xmlns:p14="http://schemas.microsoft.com/office/powerpoint/2010/main" val="398213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11</a:t>
            </a:fld>
            <a:endParaRPr lang="en-GB"/>
          </a:p>
        </p:txBody>
      </p:sp>
    </p:spTree>
    <p:extLst>
      <p:ext uri="{BB962C8B-B14F-4D97-AF65-F5344CB8AC3E}">
        <p14:creationId xmlns:p14="http://schemas.microsoft.com/office/powerpoint/2010/main" val="364631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12</a:t>
            </a:fld>
            <a:endParaRPr lang="en-GB"/>
          </a:p>
        </p:txBody>
      </p:sp>
    </p:spTree>
    <p:extLst>
      <p:ext uri="{BB962C8B-B14F-4D97-AF65-F5344CB8AC3E}">
        <p14:creationId xmlns:p14="http://schemas.microsoft.com/office/powerpoint/2010/main" val="149327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13</a:t>
            </a:fld>
            <a:endParaRPr lang="en-GB"/>
          </a:p>
        </p:txBody>
      </p:sp>
    </p:spTree>
    <p:extLst>
      <p:ext uri="{BB962C8B-B14F-4D97-AF65-F5344CB8AC3E}">
        <p14:creationId xmlns:p14="http://schemas.microsoft.com/office/powerpoint/2010/main" val="196165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14</a:t>
            </a:fld>
            <a:endParaRPr lang="en-GB"/>
          </a:p>
        </p:txBody>
      </p:sp>
    </p:spTree>
    <p:extLst>
      <p:ext uri="{BB962C8B-B14F-4D97-AF65-F5344CB8AC3E}">
        <p14:creationId xmlns:p14="http://schemas.microsoft.com/office/powerpoint/2010/main" val="107129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15</a:t>
            </a:fld>
            <a:endParaRPr lang="en-GB"/>
          </a:p>
        </p:txBody>
      </p:sp>
    </p:spTree>
    <p:extLst>
      <p:ext uri="{BB962C8B-B14F-4D97-AF65-F5344CB8AC3E}">
        <p14:creationId xmlns:p14="http://schemas.microsoft.com/office/powerpoint/2010/main" val="52914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16</a:t>
            </a:fld>
            <a:endParaRPr lang="en-GB"/>
          </a:p>
        </p:txBody>
      </p:sp>
    </p:spTree>
    <p:extLst>
      <p:ext uri="{BB962C8B-B14F-4D97-AF65-F5344CB8AC3E}">
        <p14:creationId xmlns:p14="http://schemas.microsoft.com/office/powerpoint/2010/main" val="99109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17</a:t>
            </a:fld>
            <a:endParaRPr lang="en-GB"/>
          </a:p>
        </p:txBody>
      </p:sp>
    </p:spTree>
    <p:extLst>
      <p:ext uri="{BB962C8B-B14F-4D97-AF65-F5344CB8AC3E}">
        <p14:creationId xmlns:p14="http://schemas.microsoft.com/office/powerpoint/2010/main" val="313488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2</a:t>
            </a:fld>
            <a:endParaRPr lang="en-GB"/>
          </a:p>
        </p:txBody>
      </p:sp>
    </p:spTree>
    <p:extLst>
      <p:ext uri="{BB962C8B-B14F-4D97-AF65-F5344CB8AC3E}">
        <p14:creationId xmlns:p14="http://schemas.microsoft.com/office/powerpoint/2010/main" val="22005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3</a:t>
            </a:fld>
            <a:endParaRPr lang="en-GB"/>
          </a:p>
        </p:txBody>
      </p:sp>
    </p:spTree>
    <p:extLst>
      <p:ext uri="{BB962C8B-B14F-4D97-AF65-F5344CB8AC3E}">
        <p14:creationId xmlns:p14="http://schemas.microsoft.com/office/powerpoint/2010/main" val="308206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4</a:t>
            </a:fld>
            <a:endParaRPr lang="en-GB"/>
          </a:p>
        </p:txBody>
      </p:sp>
    </p:spTree>
    <p:extLst>
      <p:ext uri="{BB962C8B-B14F-4D97-AF65-F5344CB8AC3E}">
        <p14:creationId xmlns:p14="http://schemas.microsoft.com/office/powerpoint/2010/main" val="4560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5</a:t>
            </a:fld>
            <a:endParaRPr lang="en-GB"/>
          </a:p>
        </p:txBody>
      </p:sp>
    </p:spTree>
    <p:extLst>
      <p:ext uri="{BB962C8B-B14F-4D97-AF65-F5344CB8AC3E}">
        <p14:creationId xmlns:p14="http://schemas.microsoft.com/office/powerpoint/2010/main" val="23948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6</a:t>
            </a:fld>
            <a:endParaRPr lang="en-GB"/>
          </a:p>
        </p:txBody>
      </p:sp>
    </p:spTree>
    <p:extLst>
      <p:ext uri="{BB962C8B-B14F-4D97-AF65-F5344CB8AC3E}">
        <p14:creationId xmlns:p14="http://schemas.microsoft.com/office/powerpoint/2010/main" val="206402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7</a:t>
            </a:fld>
            <a:endParaRPr lang="en-GB"/>
          </a:p>
        </p:txBody>
      </p:sp>
    </p:spTree>
    <p:extLst>
      <p:ext uri="{BB962C8B-B14F-4D97-AF65-F5344CB8AC3E}">
        <p14:creationId xmlns:p14="http://schemas.microsoft.com/office/powerpoint/2010/main" val="252321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8</a:t>
            </a:fld>
            <a:endParaRPr lang="en-GB"/>
          </a:p>
        </p:txBody>
      </p:sp>
    </p:spTree>
    <p:extLst>
      <p:ext uri="{BB962C8B-B14F-4D97-AF65-F5344CB8AC3E}">
        <p14:creationId xmlns:p14="http://schemas.microsoft.com/office/powerpoint/2010/main" val="28296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2786E859-C1F9-4222-BF9E-1736AE696484}" type="slidenum">
              <a:rPr lang="en-GB" smtClean="0"/>
              <a:t>9</a:t>
            </a:fld>
            <a:endParaRPr lang="en-GB"/>
          </a:p>
        </p:txBody>
      </p:sp>
    </p:spTree>
    <p:extLst>
      <p:ext uri="{BB962C8B-B14F-4D97-AF65-F5344CB8AC3E}">
        <p14:creationId xmlns:p14="http://schemas.microsoft.com/office/powerpoint/2010/main" val="289714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E46D49-8931-4D31-88F8-6A6FFF7630FE}"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7217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E46D49-8931-4D31-88F8-6A6FFF7630FE}"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11147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E46D49-8931-4D31-88F8-6A6FFF7630FE}"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130978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E46D49-8931-4D31-88F8-6A6FFF7630FE}"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9938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46D49-8931-4D31-88F8-6A6FFF7630FE}" type="datetimeFigureOut">
              <a:rPr lang="en-GB" smtClean="0"/>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113003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E46D49-8931-4D31-88F8-6A6FFF7630FE}"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46743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E46D49-8931-4D31-88F8-6A6FFF7630FE}" type="datetimeFigureOut">
              <a:rPr lang="en-GB" smtClean="0"/>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249226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E46D49-8931-4D31-88F8-6A6FFF7630FE}" type="datetimeFigureOut">
              <a:rPr lang="en-GB" smtClean="0"/>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277751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46D49-8931-4D31-88F8-6A6FFF7630FE}" type="datetimeFigureOut">
              <a:rPr lang="en-GB" smtClean="0"/>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340715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46D49-8931-4D31-88F8-6A6FFF7630FE}"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156334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46D49-8931-4D31-88F8-6A6FFF7630FE}" type="datetimeFigureOut">
              <a:rPr lang="en-GB" smtClean="0"/>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FB3-0B18-4F6B-BBAD-541C1E05DFE8}" type="slidenum">
              <a:rPr lang="en-GB" smtClean="0"/>
              <a:t>‹#›</a:t>
            </a:fld>
            <a:endParaRPr lang="en-GB"/>
          </a:p>
        </p:txBody>
      </p:sp>
    </p:spTree>
    <p:extLst>
      <p:ext uri="{BB962C8B-B14F-4D97-AF65-F5344CB8AC3E}">
        <p14:creationId xmlns:p14="http://schemas.microsoft.com/office/powerpoint/2010/main" val="319963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6D49-8931-4D31-88F8-6A6FFF7630FE}" type="datetimeFigureOut">
              <a:rPr lang="en-GB" smtClean="0"/>
              <a:t>04/10/2023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82FB3-0B18-4F6B-BBAD-541C1E05DFE8}" type="slidenum">
              <a:rPr lang="en-GB" smtClean="0"/>
              <a:t>‹#›</a:t>
            </a:fld>
            <a:endParaRPr lang="en-GB"/>
          </a:p>
        </p:txBody>
      </p:sp>
    </p:spTree>
    <p:extLst>
      <p:ext uri="{BB962C8B-B14F-4D97-AF65-F5344CB8AC3E}">
        <p14:creationId xmlns:p14="http://schemas.microsoft.com/office/powerpoint/2010/main" val="237654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bbc.co.uk/bitesize/subjects/zyhbwmn" TargetMode="External"/><Relationship Id="rId3" Type="http://schemas.openxmlformats.org/officeDocument/2006/relationships/image" Target="../media/image1.jpeg"/><Relationship Id="rId7" Type="http://schemas.openxmlformats.org/officeDocument/2006/relationships/hyperlink" Target="https://idea.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blockly.games/" TargetMode="External"/><Relationship Id="rId5" Type="http://schemas.openxmlformats.org/officeDocument/2006/relationships/hyperlink" Target="https://scratch.mit.edu/explore/projects/games/" TargetMode="External"/><Relationship Id="rId10" Type="http://schemas.openxmlformats.org/officeDocument/2006/relationships/hyperlink" Target="https://www.stem.org.uk/primary-computing-resources" TargetMode="External"/><Relationship Id="rId4" Type="http://schemas.openxmlformats.org/officeDocument/2006/relationships/hyperlink" Target="https://www.purplemash.com/login/" TargetMode="External"/><Relationship Id="rId9" Type="http://schemas.openxmlformats.org/officeDocument/2006/relationships/hyperlink" Target="https://www.bbc.co.uk/bitesize/subjects/zvnrq6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timestables.co.uk/multiplication-tables-chec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mathsframe.co.uk/en/resources/resource/477/Multiplication-Tables-Che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71"/>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A73B0EC-006D-4876-8169-1175D33AFC1C}"/>
              </a:ext>
            </a:extLst>
          </p:cNvPr>
          <p:cNvSpPr txBox="1">
            <a:spLocks/>
          </p:cNvSpPr>
          <p:nvPr/>
        </p:nvSpPr>
        <p:spPr>
          <a:xfrm>
            <a:off x="457200" y="213285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6600" b="1" dirty="0">
                <a:solidFill>
                  <a:schemeClr val="tx2">
                    <a:lumMod val="75000"/>
                  </a:schemeClr>
                </a:solidFill>
              </a:rPr>
              <a:t>Parent Workshop</a:t>
            </a:r>
          </a:p>
          <a:p>
            <a:pPr marL="0" indent="0" algn="ctr">
              <a:buNone/>
            </a:pPr>
            <a:r>
              <a:rPr lang="en-GB" sz="6600" b="1" dirty="0">
                <a:solidFill>
                  <a:schemeClr val="tx2">
                    <a:lumMod val="75000"/>
                  </a:schemeClr>
                </a:solidFill>
              </a:rPr>
              <a:t>Year 4</a:t>
            </a:r>
          </a:p>
          <a:p>
            <a:pPr marL="0" indent="0" algn="ctr">
              <a:buNone/>
            </a:pPr>
            <a:r>
              <a:rPr lang="en-GB" sz="6600" b="1" dirty="0">
                <a:solidFill>
                  <a:schemeClr val="tx2">
                    <a:lumMod val="75000"/>
                  </a:schemeClr>
                </a:solidFill>
              </a:rPr>
              <a:t>October  2023</a:t>
            </a:r>
          </a:p>
          <a:p>
            <a:pPr marL="0" indent="0">
              <a:buNone/>
            </a:pPr>
            <a:endParaRPr lang="en-GB" sz="3100" b="1" i="1" dirty="0">
              <a:solidFill>
                <a:schemeClr val="tx2">
                  <a:lumMod val="75000"/>
                </a:schemeClr>
              </a:solidFill>
            </a:endParaRPr>
          </a:p>
          <a:p>
            <a:endParaRPr lang="en-GB" sz="3100" b="1" i="1" dirty="0">
              <a:solidFill>
                <a:schemeClr val="tx2">
                  <a:lumMod val="75000"/>
                </a:schemeClr>
              </a:solidFill>
            </a:endParaRP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233224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64"/>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57200" y="213285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GB" b="1" dirty="0"/>
          </a:p>
        </p:txBody>
      </p:sp>
      <p:sp>
        <p:nvSpPr>
          <p:cNvPr id="6" name="TextBox 5">
            <a:extLst>
              <a:ext uri="{FF2B5EF4-FFF2-40B4-BE49-F238E27FC236}">
                <a16:creationId xmlns:a16="http://schemas.microsoft.com/office/drawing/2014/main" id="{073ED34F-5ED4-0B31-1732-791BA94A75E8}"/>
              </a:ext>
            </a:extLst>
          </p:cNvPr>
          <p:cNvSpPr txBox="1"/>
          <p:nvPr/>
        </p:nvSpPr>
        <p:spPr>
          <a:xfrm>
            <a:off x="325364" y="1987370"/>
            <a:ext cx="4572000" cy="1184940"/>
          </a:xfrm>
          <a:prstGeom prst="rect">
            <a:avLst/>
          </a:prstGeom>
          <a:noFill/>
        </p:spPr>
        <p:txBody>
          <a:bodyPr wrap="square">
            <a:spAutoFit/>
          </a:bodyPr>
          <a:lstStyle/>
          <a:p>
            <a:pPr marL="0" indent="0">
              <a:buNone/>
            </a:pPr>
            <a:r>
              <a:rPr lang="en-GB" sz="3100" b="1" i="1" dirty="0">
                <a:solidFill>
                  <a:schemeClr val="tx2">
                    <a:lumMod val="75000"/>
                  </a:schemeClr>
                </a:solidFill>
              </a:rPr>
              <a:t>Knowledge Organisers</a:t>
            </a:r>
          </a:p>
          <a:p>
            <a:endParaRPr lang="en-GB" sz="2000" b="1" i="1" dirty="0">
              <a:solidFill>
                <a:schemeClr val="tx2">
                  <a:lumMod val="75000"/>
                </a:schemeClr>
              </a:solidFill>
            </a:endParaRPr>
          </a:p>
          <a:p>
            <a:endParaRPr lang="en-GB" sz="2000" b="1" i="1" dirty="0">
              <a:solidFill>
                <a:schemeClr val="tx2">
                  <a:lumMod val="75000"/>
                </a:schemeClr>
              </a:solidFill>
            </a:endParaRPr>
          </a:p>
        </p:txBody>
      </p:sp>
      <p:pic>
        <p:nvPicPr>
          <p:cNvPr id="8" name="Picture 7">
            <a:extLst>
              <a:ext uri="{FF2B5EF4-FFF2-40B4-BE49-F238E27FC236}">
                <a16:creationId xmlns:a16="http://schemas.microsoft.com/office/drawing/2014/main" id="{42329E33-874B-275C-280A-5157E513AFB1}"/>
              </a:ext>
            </a:extLst>
          </p:cNvPr>
          <p:cNvPicPr>
            <a:picLocks noChangeAspect="1"/>
          </p:cNvPicPr>
          <p:nvPr/>
        </p:nvPicPr>
        <p:blipFill>
          <a:blip r:embed="rId4"/>
          <a:stretch>
            <a:fillRect/>
          </a:stretch>
        </p:blipFill>
        <p:spPr>
          <a:xfrm>
            <a:off x="457200" y="2754440"/>
            <a:ext cx="2597121" cy="3731075"/>
          </a:xfrm>
          <a:prstGeom prst="rect">
            <a:avLst/>
          </a:prstGeom>
        </p:spPr>
      </p:pic>
    </p:spTree>
    <p:extLst>
      <p:ext uri="{BB962C8B-B14F-4D97-AF65-F5344CB8AC3E}">
        <p14:creationId xmlns:p14="http://schemas.microsoft.com/office/powerpoint/2010/main" val="78650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376363" y="2132856"/>
            <a:ext cx="8391274" cy="42484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7800" b="1" i="1" dirty="0">
                <a:solidFill>
                  <a:schemeClr val="tx2">
                    <a:lumMod val="75000"/>
                  </a:schemeClr>
                </a:solidFill>
              </a:rPr>
              <a:t>Surfaces</a:t>
            </a:r>
          </a:p>
          <a:p>
            <a:pPr marL="0" indent="0">
              <a:buNone/>
            </a:pPr>
            <a:endParaRPr lang="en-GB" sz="4000" b="1" i="1" dirty="0">
              <a:solidFill>
                <a:schemeClr val="tx2">
                  <a:lumMod val="75000"/>
                </a:schemeClr>
              </a:solidFill>
            </a:endParaRPr>
          </a:p>
          <a:p>
            <a:pPr marL="0" indent="0">
              <a:buNone/>
            </a:pPr>
            <a:r>
              <a:rPr lang="en-GB" sz="6200" b="1" i="1" dirty="0">
                <a:solidFill>
                  <a:schemeClr val="tx2">
                    <a:lumMod val="75000"/>
                  </a:schemeClr>
                </a:solidFill>
              </a:rPr>
              <a:t>Given out on a Friday.  Must be returned to school on the following Monday.</a:t>
            </a:r>
          </a:p>
          <a:p>
            <a:pPr marL="0" indent="0">
              <a:buNone/>
            </a:pPr>
            <a:endParaRPr lang="en-GB" sz="6200" b="1" i="1" dirty="0">
              <a:solidFill>
                <a:schemeClr val="tx2">
                  <a:lumMod val="75000"/>
                </a:schemeClr>
              </a:solidFill>
            </a:endParaRPr>
          </a:p>
          <a:p>
            <a:pPr marL="0" indent="0">
              <a:buNone/>
            </a:pPr>
            <a:r>
              <a:rPr lang="en-GB" sz="6200" b="1" i="1" dirty="0">
                <a:solidFill>
                  <a:schemeClr val="tx2">
                    <a:lumMod val="75000"/>
                  </a:schemeClr>
                </a:solidFill>
              </a:rPr>
              <a:t>In addition to the websites discussed, here are a few more useful websites:</a:t>
            </a:r>
          </a:p>
          <a:p>
            <a:pPr marL="0" indent="0">
              <a:buNone/>
            </a:pPr>
            <a:endParaRPr lang="en-GB" sz="4000" b="1" i="1" dirty="0">
              <a:solidFill>
                <a:schemeClr val="tx2">
                  <a:lumMod val="75000"/>
                </a:schemeClr>
              </a:solidFill>
            </a:endParaRPr>
          </a:p>
          <a:p>
            <a:pPr marL="0" indent="0">
              <a:buNone/>
            </a:pPr>
            <a:r>
              <a:rPr lang="en-GB" sz="6400" b="1" i="1" dirty="0">
                <a:solidFill>
                  <a:schemeClr val="tx2">
                    <a:lumMod val="75000"/>
                  </a:schemeClr>
                </a:solidFill>
                <a:hlinkClick r:id="rId4"/>
              </a:rPr>
              <a:t>https://www.purplemash.com/login/</a:t>
            </a:r>
            <a:r>
              <a:rPr lang="en-GB" sz="6400" b="1" i="1" dirty="0">
                <a:solidFill>
                  <a:schemeClr val="tx2">
                    <a:lumMod val="75000"/>
                  </a:schemeClr>
                </a:solidFill>
              </a:rPr>
              <a:t> </a:t>
            </a:r>
          </a:p>
          <a:p>
            <a:pPr marL="0" indent="0">
              <a:buNone/>
            </a:pPr>
            <a:endParaRPr lang="en-GB" sz="6400" b="1" i="1" dirty="0">
              <a:solidFill>
                <a:schemeClr val="tx2">
                  <a:lumMod val="75000"/>
                </a:schemeClr>
              </a:solidFill>
            </a:endParaRPr>
          </a:p>
          <a:p>
            <a:pPr marL="0" indent="0">
              <a:buNone/>
            </a:pPr>
            <a:r>
              <a:rPr lang="en-GB" sz="6400" b="1" i="1" dirty="0">
                <a:solidFill>
                  <a:schemeClr val="tx2">
                    <a:lumMod val="75000"/>
                  </a:schemeClr>
                </a:solidFill>
                <a:hlinkClick r:id="rId5"/>
              </a:rPr>
              <a:t>https://scratch.mit.edu/explore/projects/games/</a:t>
            </a:r>
            <a:r>
              <a:rPr lang="en-GB" sz="6400" b="1" i="1" dirty="0">
                <a:solidFill>
                  <a:schemeClr val="tx2">
                    <a:lumMod val="75000"/>
                  </a:schemeClr>
                </a:solidFill>
              </a:rPr>
              <a:t> </a:t>
            </a:r>
          </a:p>
          <a:p>
            <a:pPr marL="0" indent="0">
              <a:buNone/>
            </a:pPr>
            <a:endParaRPr lang="en-GB" sz="6400" b="1" i="1" dirty="0">
              <a:solidFill>
                <a:schemeClr val="tx2">
                  <a:lumMod val="75000"/>
                </a:schemeClr>
              </a:solidFill>
            </a:endParaRPr>
          </a:p>
          <a:p>
            <a:pPr marL="0" indent="0">
              <a:buNone/>
            </a:pPr>
            <a:r>
              <a:rPr lang="en-GB" sz="6400" b="1" i="1" dirty="0">
                <a:solidFill>
                  <a:schemeClr val="tx2">
                    <a:lumMod val="75000"/>
                  </a:schemeClr>
                </a:solidFill>
                <a:hlinkClick r:id="rId6"/>
              </a:rPr>
              <a:t>https://blockly.games/</a:t>
            </a:r>
            <a:r>
              <a:rPr lang="en-GB" sz="6400" b="1" i="1" dirty="0">
                <a:solidFill>
                  <a:schemeClr val="tx2">
                    <a:lumMod val="75000"/>
                  </a:schemeClr>
                </a:solidFill>
              </a:rPr>
              <a:t> </a:t>
            </a:r>
          </a:p>
          <a:p>
            <a:pPr marL="0" indent="0">
              <a:buNone/>
            </a:pPr>
            <a:endParaRPr lang="en-GB" sz="6400" b="1" i="1" dirty="0">
              <a:solidFill>
                <a:schemeClr val="tx2">
                  <a:lumMod val="75000"/>
                </a:schemeClr>
              </a:solidFill>
            </a:endParaRPr>
          </a:p>
          <a:p>
            <a:pPr marL="0" indent="0">
              <a:buNone/>
            </a:pPr>
            <a:r>
              <a:rPr lang="en-GB" sz="6400" b="1" i="1" dirty="0">
                <a:solidFill>
                  <a:schemeClr val="tx2">
                    <a:lumMod val="75000"/>
                  </a:schemeClr>
                </a:solidFill>
                <a:hlinkClick r:id="rId7"/>
              </a:rPr>
              <a:t>https://idea.org.uk/</a:t>
            </a:r>
            <a:r>
              <a:rPr lang="en-GB" sz="6400" b="1" i="1" dirty="0">
                <a:solidFill>
                  <a:schemeClr val="tx2">
                    <a:lumMod val="75000"/>
                  </a:schemeClr>
                </a:solidFill>
              </a:rPr>
              <a:t> </a:t>
            </a:r>
          </a:p>
          <a:p>
            <a:pPr marL="0" indent="0">
              <a:buNone/>
            </a:pPr>
            <a:endParaRPr lang="en-GB" sz="6400" b="1" i="1" dirty="0">
              <a:solidFill>
                <a:schemeClr val="tx2">
                  <a:lumMod val="75000"/>
                </a:schemeClr>
              </a:solidFill>
            </a:endParaRPr>
          </a:p>
          <a:p>
            <a:pPr marL="0" indent="0">
              <a:buNone/>
            </a:pPr>
            <a:r>
              <a:rPr lang="en-GB" sz="6400" b="1" i="1" dirty="0">
                <a:solidFill>
                  <a:schemeClr val="tx2">
                    <a:lumMod val="75000"/>
                  </a:schemeClr>
                </a:solidFill>
                <a:hlinkClick r:id="rId8"/>
              </a:rPr>
              <a:t>https://www.bbc.co.uk/bitesize/subjects/zyhbwmn</a:t>
            </a:r>
            <a:r>
              <a:rPr lang="en-GB" sz="6400" b="1" i="1" dirty="0">
                <a:solidFill>
                  <a:schemeClr val="tx2">
                    <a:lumMod val="75000"/>
                  </a:schemeClr>
                </a:solidFill>
              </a:rPr>
              <a:t> </a:t>
            </a:r>
          </a:p>
          <a:p>
            <a:pPr marL="0" indent="0">
              <a:buNone/>
            </a:pPr>
            <a:endParaRPr lang="en-GB" sz="6400" b="1" i="1" dirty="0">
              <a:solidFill>
                <a:schemeClr val="tx2">
                  <a:lumMod val="75000"/>
                </a:schemeClr>
              </a:solidFill>
            </a:endParaRPr>
          </a:p>
          <a:p>
            <a:pPr marL="0" indent="0">
              <a:buNone/>
            </a:pPr>
            <a:r>
              <a:rPr lang="en-GB" sz="6400" b="1" i="1" dirty="0">
                <a:solidFill>
                  <a:schemeClr val="tx2">
                    <a:lumMod val="75000"/>
                  </a:schemeClr>
                </a:solidFill>
                <a:hlinkClick r:id="rId9"/>
              </a:rPr>
              <a:t>https://www.bbc.co.uk/bitesize/subjects/zvnrq6f</a:t>
            </a:r>
            <a:r>
              <a:rPr lang="en-GB" sz="6400" b="1" i="1" dirty="0">
                <a:solidFill>
                  <a:schemeClr val="tx2">
                    <a:lumMod val="75000"/>
                  </a:schemeClr>
                </a:solidFill>
              </a:rPr>
              <a:t> </a:t>
            </a:r>
          </a:p>
          <a:p>
            <a:pPr marL="0" indent="0">
              <a:buNone/>
            </a:pPr>
            <a:endParaRPr lang="en-GB" sz="6400" b="1" i="1" dirty="0">
              <a:solidFill>
                <a:schemeClr val="tx2">
                  <a:lumMod val="75000"/>
                </a:schemeClr>
              </a:solidFill>
            </a:endParaRPr>
          </a:p>
          <a:p>
            <a:pPr marL="0" indent="0">
              <a:buNone/>
            </a:pPr>
            <a:r>
              <a:rPr lang="en-GB" sz="6400" b="1" i="1" dirty="0">
                <a:solidFill>
                  <a:schemeClr val="tx2">
                    <a:lumMod val="75000"/>
                  </a:schemeClr>
                </a:solidFill>
                <a:hlinkClick r:id="rId10"/>
              </a:rPr>
              <a:t>https://www.stem.org.uk/primary-computing-resources</a:t>
            </a:r>
            <a:r>
              <a:rPr lang="en-GB" sz="6400" b="1" i="1" dirty="0">
                <a:solidFill>
                  <a:schemeClr val="tx2">
                    <a:lumMod val="75000"/>
                  </a:schemeClr>
                </a:solidFill>
              </a:rPr>
              <a:t> </a:t>
            </a: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167050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57200" y="213285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000" b="1" i="1" dirty="0">
                <a:solidFill>
                  <a:schemeClr val="tx2">
                    <a:lumMod val="75000"/>
                  </a:schemeClr>
                </a:solidFill>
              </a:rPr>
              <a:t>End of day procedures for handovers</a:t>
            </a:r>
          </a:p>
          <a:p>
            <a:pPr marL="0" indent="0">
              <a:buNone/>
            </a:pPr>
            <a:endParaRPr lang="en-GB" sz="4000" b="1" i="1" dirty="0">
              <a:solidFill>
                <a:schemeClr val="tx2">
                  <a:lumMod val="75000"/>
                </a:schemeClr>
              </a:solidFill>
            </a:endParaRP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195306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43001" y="202079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200" i="1" dirty="0">
              <a:solidFill>
                <a:srgbClr val="7030A0"/>
              </a:solidFill>
            </a:endParaRPr>
          </a:p>
        </p:txBody>
      </p:sp>
      <p:sp>
        <p:nvSpPr>
          <p:cNvPr id="6" name="TextBox 5">
            <a:extLst>
              <a:ext uri="{FF2B5EF4-FFF2-40B4-BE49-F238E27FC236}">
                <a16:creationId xmlns:a16="http://schemas.microsoft.com/office/drawing/2014/main" id="{63CCAA64-9D5E-2E9E-07FD-56366335A990}"/>
              </a:ext>
            </a:extLst>
          </p:cNvPr>
          <p:cNvSpPr txBox="1"/>
          <p:nvPr/>
        </p:nvSpPr>
        <p:spPr>
          <a:xfrm>
            <a:off x="530577" y="2019781"/>
            <a:ext cx="6818489" cy="4401205"/>
          </a:xfrm>
          <a:prstGeom prst="rect">
            <a:avLst/>
          </a:prstGeom>
          <a:noFill/>
        </p:spPr>
        <p:txBody>
          <a:bodyPr wrap="square">
            <a:spAutoFit/>
          </a:bodyPr>
          <a:lstStyle/>
          <a:p>
            <a:pPr marL="0" indent="0">
              <a:buNone/>
            </a:pPr>
            <a:r>
              <a:rPr lang="en-GB" sz="4000" b="1" i="1" dirty="0">
                <a:solidFill>
                  <a:schemeClr val="tx2">
                    <a:lumMod val="75000"/>
                  </a:schemeClr>
                </a:solidFill>
              </a:rPr>
              <a:t>Trips –currently planning trips (1-2 trips based on topics)</a:t>
            </a:r>
          </a:p>
          <a:p>
            <a:pPr marL="0" indent="0">
              <a:buNone/>
            </a:pPr>
            <a:r>
              <a:rPr lang="en-GB" sz="4000" b="1" i="1" dirty="0" err="1">
                <a:solidFill>
                  <a:schemeClr val="tx2">
                    <a:lumMod val="75000"/>
                  </a:schemeClr>
                </a:solidFill>
              </a:rPr>
              <a:t>Weduc</a:t>
            </a:r>
            <a:r>
              <a:rPr lang="en-GB" sz="4000" b="1" i="1" dirty="0">
                <a:solidFill>
                  <a:schemeClr val="tx2">
                    <a:lumMod val="75000"/>
                  </a:schemeClr>
                </a:solidFill>
              </a:rPr>
              <a:t> – pick up messages</a:t>
            </a:r>
          </a:p>
          <a:p>
            <a:pPr marL="0" indent="0">
              <a:buNone/>
            </a:pPr>
            <a:r>
              <a:rPr lang="en-GB" sz="4000" b="1" i="1" dirty="0">
                <a:solidFill>
                  <a:schemeClr val="tx2">
                    <a:lumMod val="75000"/>
                  </a:schemeClr>
                </a:solidFill>
              </a:rPr>
              <a:t>Consent for trips</a:t>
            </a:r>
          </a:p>
          <a:p>
            <a:pPr marL="0" indent="0">
              <a:buNone/>
            </a:pPr>
            <a:r>
              <a:rPr lang="en-GB" sz="4000" b="1" i="1" dirty="0">
                <a:solidFill>
                  <a:schemeClr val="tx2">
                    <a:lumMod val="75000"/>
                  </a:schemeClr>
                </a:solidFill>
              </a:rPr>
              <a:t>Parent Pay consent for trips</a:t>
            </a:r>
          </a:p>
          <a:p>
            <a:pPr marL="0" indent="0">
              <a:buNone/>
            </a:pPr>
            <a:r>
              <a:rPr lang="en-GB" sz="4000" b="1" i="1" dirty="0">
                <a:solidFill>
                  <a:schemeClr val="tx2">
                    <a:lumMod val="75000"/>
                  </a:schemeClr>
                </a:solidFill>
              </a:rPr>
              <a:t>Parental contacts</a:t>
            </a:r>
          </a:p>
          <a:p>
            <a:pPr marL="0" indent="0">
              <a:buNone/>
            </a:pPr>
            <a:r>
              <a:rPr lang="en-GB" sz="4000" b="1" i="1" dirty="0">
                <a:solidFill>
                  <a:schemeClr val="tx2">
                    <a:lumMod val="75000"/>
                  </a:schemeClr>
                </a:solidFill>
              </a:rPr>
              <a:t>Parent volunteers</a:t>
            </a:r>
          </a:p>
        </p:txBody>
      </p:sp>
    </p:spTree>
    <p:extLst>
      <p:ext uri="{BB962C8B-B14F-4D97-AF65-F5344CB8AC3E}">
        <p14:creationId xmlns:p14="http://schemas.microsoft.com/office/powerpoint/2010/main" val="359454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43001" y="202079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i="1" dirty="0">
              <a:solidFill>
                <a:srgbClr val="7030A0"/>
              </a:solidFill>
            </a:endParaRPr>
          </a:p>
        </p:txBody>
      </p:sp>
      <p:sp>
        <p:nvSpPr>
          <p:cNvPr id="6" name="TextBox 5">
            <a:extLst>
              <a:ext uri="{FF2B5EF4-FFF2-40B4-BE49-F238E27FC236}">
                <a16:creationId xmlns:a16="http://schemas.microsoft.com/office/drawing/2014/main" id="{B777B34A-C30D-72F7-AB3F-B91943F9B761}"/>
              </a:ext>
            </a:extLst>
          </p:cNvPr>
          <p:cNvSpPr txBox="1"/>
          <p:nvPr/>
        </p:nvSpPr>
        <p:spPr>
          <a:xfrm>
            <a:off x="457200" y="2083769"/>
            <a:ext cx="7817556" cy="3785652"/>
          </a:xfrm>
          <a:prstGeom prst="rect">
            <a:avLst/>
          </a:prstGeom>
          <a:noFill/>
        </p:spPr>
        <p:txBody>
          <a:bodyPr wrap="square">
            <a:spAutoFit/>
          </a:bodyPr>
          <a:lstStyle/>
          <a:p>
            <a:pPr marL="0" indent="0">
              <a:buNone/>
            </a:pPr>
            <a:r>
              <a:rPr lang="en-GB" sz="4000" b="1" dirty="0">
                <a:solidFill>
                  <a:schemeClr val="tx2">
                    <a:lumMod val="75000"/>
                  </a:schemeClr>
                </a:solidFill>
              </a:rPr>
              <a:t>Who should the children/parents go to if there are any concerns?</a:t>
            </a:r>
          </a:p>
          <a:p>
            <a:pPr marL="0" indent="0">
              <a:buNone/>
            </a:pPr>
            <a:r>
              <a:rPr lang="en-GB" sz="4000" b="1" dirty="0">
                <a:solidFill>
                  <a:schemeClr val="tx2">
                    <a:lumMod val="75000"/>
                  </a:schemeClr>
                </a:solidFill>
              </a:rPr>
              <a:t>-Class Teacher/TA</a:t>
            </a:r>
          </a:p>
          <a:p>
            <a:pPr marL="0" indent="0">
              <a:buNone/>
            </a:pPr>
            <a:r>
              <a:rPr lang="en-GB" sz="4000" b="1" dirty="0">
                <a:solidFill>
                  <a:schemeClr val="tx2">
                    <a:lumMod val="75000"/>
                  </a:schemeClr>
                </a:solidFill>
              </a:rPr>
              <a:t>-Year Leader (Mrs Haslam)</a:t>
            </a:r>
          </a:p>
          <a:p>
            <a:pPr marL="0" indent="0">
              <a:buNone/>
            </a:pPr>
            <a:r>
              <a:rPr lang="en-GB" sz="4000" b="1" dirty="0">
                <a:solidFill>
                  <a:schemeClr val="tx2">
                    <a:lumMod val="75000"/>
                  </a:schemeClr>
                </a:solidFill>
              </a:rPr>
              <a:t>- Mrs Awaan</a:t>
            </a:r>
          </a:p>
          <a:p>
            <a:pPr marL="0" indent="0">
              <a:buNone/>
            </a:pPr>
            <a:r>
              <a:rPr lang="en-GB" sz="4000" b="1" dirty="0">
                <a:solidFill>
                  <a:schemeClr val="tx2">
                    <a:lumMod val="75000"/>
                  </a:schemeClr>
                </a:solidFill>
              </a:rPr>
              <a:t>-Mrs Sandhu</a:t>
            </a:r>
          </a:p>
        </p:txBody>
      </p:sp>
    </p:spTree>
    <p:extLst>
      <p:ext uri="{BB962C8B-B14F-4D97-AF65-F5344CB8AC3E}">
        <p14:creationId xmlns:p14="http://schemas.microsoft.com/office/powerpoint/2010/main" val="412177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43001" y="202079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i="1" dirty="0">
              <a:solidFill>
                <a:srgbClr val="7030A0"/>
              </a:solidFill>
            </a:endParaRPr>
          </a:p>
        </p:txBody>
      </p:sp>
      <p:sp>
        <p:nvSpPr>
          <p:cNvPr id="7" name="TextBox 6">
            <a:extLst>
              <a:ext uri="{FF2B5EF4-FFF2-40B4-BE49-F238E27FC236}">
                <a16:creationId xmlns:a16="http://schemas.microsoft.com/office/drawing/2014/main" id="{CE54B51A-2993-735D-40AC-D9AE8D5851D6}"/>
              </a:ext>
            </a:extLst>
          </p:cNvPr>
          <p:cNvSpPr txBox="1"/>
          <p:nvPr/>
        </p:nvSpPr>
        <p:spPr>
          <a:xfrm>
            <a:off x="158044" y="2112412"/>
            <a:ext cx="8676231" cy="4401205"/>
          </a:xfrm>
          <a:prstGeom prst="rect">
            <a:avLst/>
          </a:prstGeom>
          <a:noFill/>
        </p:spPr>
        <p:txBody>
          <a:bodyPr wrap="square">
            <a:spAutoFit/>
          </a:bodyPr>
          <a:lstStyle/>
          <a:p>
            <a:pPr marL="0" indent="0">
              <a:buNone/>
            </a:pPr>
            <a:r>
              <a:rPr lang="en-GB" sz="4000" b="1" dirty="0">
                <a:solidFill>
                  <a:schemeClr val="tx2">
                    <a:lumMod val="75000"/>
                  </a:schemeClr>
                </a:solidFill>
              </a:rPr>
              <a:t>Absence</a:t>
            </a:r>
          </a:p>
          <a:p>
            <a:pPr marL="0" indent="0">
              <a:buNone/>
            </a:pPr>
            <a:r>
              <a:rPr lang="en-GB" sz="2600" b="1" dirty="0">
                <a:solidFill>
                  <a:schemeClr val="tx2">
                    <a:lumMod val="75000"/>
                  </a:schemeClr>
                </a:solidFill>
              </a:rPr>
              <a:t>If your child will not be attending school, please inform the school office by telephone on 01332 272249 by 9:30am on the first morning of absence. Alternatively, report absence directly to the main reception desk.</a:t>
            </a:r>
          </a:p>
          <a:p>
            <a:pPr marL="0" indent="0">
              <a:buNone/>
            </a:pPr>
            <a:endParaRPr lang="en-GB" sz="4000" b="1" dirty="0">
              <a:solidFill>
                <a:schemeClr val="tx2">
                  <a:lumMod val="75000"/>
                </a:schemeClr>
              </a:solidFill>
            </a:endParaRPr>
          </a:p>
          <a:p>
            <a:pPr marL="0" indent="0">
              <a:buNone/>
            </a:pPr>
            <a:r>
              <a:rPr lang="en-GB" sz="2400" b="1" dirty="0">
                <a:solidFill>
                  <a:schemeClr val="tx2">
                    <a:lumMod val="75000"/>
                  </a:schemeClr>
                </a:solidFill>
              </a:rPr>
              <a:t>If no contact is made to school via telephone or at the school office to report an absence, you will be contacted by phone. If no contact is made, a home visit may be carried out to get a reason for absence. You may be asked to provide evidence for the absence.</a:t>
            </a:r>
          </a:p>
        </p:txBody>
      </p:sp>
    </p:spTree>
    <p:extLst>
      <p:ext uri="{BB962C8B-B14F-4D97-AF65-F5344CB8AC3E}">
        <p14:creationId xmlns:p14="http://schemas.microsoft.com/office/powerpoint/2010/main" val="41288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43001" y="202079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i="1" dirty="0">
              <a:solidFill>
                <a:srgbClr val="7030A0"/>
              </a:solidFill>
            </a:endParaRPr>
          </a:p>
        </p:txBody>
      </p:sp>
      <p:sp>
        <p:nvSpPr>
          <p:cNvPr id="6" name="TextBox 5">
            <a:extLst>
              <a:ext uri="{FF2B5EF4-FFF2-40B4-BE49-F238E27FC236}">
                <a16:creationId xmlns:a16="http://schemas.microsoft.com/office/drawing/2014/main" id="{15C88C86-AABB-8E42-285C-2384FEC2542C}"/>
              </a:ext>
            </a:extLst>
          </p:cNvPr>
          <p:cNvSpPr txBox="1"/>
          <p:nvPr/>
        </p:nvSpPr>
        <p:spPr>
          <a:xfrm>
            <a:off x="457200" y="1967686"/>
            <a:ext cx="4572000" cy="2689519"/>
          </a:xfrm>
          <a:prstGeom prst="rect">
            <a:avLst/>
          </a:prstGeom>
          <a:noFill/>
        </p:spPr>
        <p:txBody>
          <a:bodyPr wrap="square">
            <a:spAutoFit/>
          </a:bodyPr>
          <a:lstStyle/>
          <a:p>
            <a:pPr algn="just">
              <a:lnSpc>
                <a:spcPct val="107000"/>
              </a:lnSpc>
              <a:spcAft>
                <a:spcPts val="2100"/>
              </a:spcAft>
            </a:pPr>
            <a:r>
              <a:rPr lang="en-GB" sz="1800" b="1" i="1" dirty="0">
                <a:solidFill>
                  <a:schemeClr val="tx2">
                    <a:lumMod val="75000"/>
                  </a:schemeClr>
                </a:solidFill>
              </a:rPr>
              <a:t>Y</a:t>
            </a:r>
            <a:r>
              <a:rPr lang="en-GB" sz="1800" b="1" dirty="0">
                <a:solidFill>
                  <a:schemeClr val="tx2">
                    <a:lumMod val="75000"/>
                  </a:schemeClr>
                </a:solidFill>
              </a:rPr>
              <a:t>ear 4 Statutory Multiplication Check</a:t>
            </a:r>
            <a:endParaRPr lang="en-GB" sz="1800" b="1" i="1" dirty="0">
              <a:solidFill>
                <a:schemeClr val="tx2">
                  <a:lumMod val="75000"/>
                </a:schemeClr>
              </a:solidFill>
            </a:endParaRPr>
          </a:p>
          <a:p>
            <a:pPr algn="just">
              <a:lnSpc>
                <a:spcPct val="107000"/>
              </a:lnSpc>
              <a:spcAft>
                <a:spcPts val="2100"/>
              </a:spcAft>
            </a:pPr>
            <a:r>
              <a:rPr lang="en-GB" sz="1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Year 4 will undertake a statutory Multiplication Tables Check. Tested on tables, up to 12 x 12. in June. </a:t>
            </a:r>
          </a:p>
          <a:p>
            <a:pPr algn="just">
              <a:lnSpc>
                <a:spcPct val="107000"/>
              </a:lnSpc>
              <a:spcAft>
                <a:spcPts val="2100"/>
              </a:spcAft>
            </a:pPr>
            <a:r>
              <a:rPr lang="en-GB" sz="1800" dirty="0">
                <a:solidFill>
                  <a:srgbClr val="000000"/>
                </a:solidFill>
                <a:effectLst/>
                <a:latin typeface="Tahoma" panose="020B0604030504040204" pitchFamily="34" charset="0"/>
                <a:ea typeface="Times New Roman" panose="02020603050405020304" pitchFamily="18" charset="0"/>
                <a:cs typeface="Arial" panose="020B0604020202020204" pitchFamily="34" charset="0"/>
              </a:rPr>
              <a:t>25 questions in total, with the pupils having 6 seconds to answer each question and 3 seconds between each question.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639E4AA-5162-1816-4E5B-CA59B2929BCA}"/>
              </a:ext>
            </a:extLst>
          </p:cNvPr>
          <p:cNvPicPr>
            <a:picLocks noChangeAspect="1"/>
          </p:cNvPicPr>
          <p:nvPr/>
        </p:nvPicPr>
        <p:blipFill>
          <a:blip r:embed="rId4"/>
          <a:stretch>
            <a:fillRect/>
          </a:stretch>
        </p:blipFill>
        <p:spPr>
          <a:xfrm>
            <a:off x="5708809" y="2590800"/>
            <a:ext cx="3132092" cy="4163390"/>
          </a:xfrm>
          <a:prstGeom prst="rect">
            <a:avLst/>
          </a:prstGeom>
        </p:spPr>
      </p:pic>
    </p:spTree>
    <p:extLst>
      <p:ext uri="{BB962C8B-B14F-4D97-AF65-F5344CB8AC3E}">
        <p14:creationId xmlns:p14="http://schemas.microsoft.com/office/powerpoint/2010/main" val="314136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376363" y="1809690"/>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b="1" dirty="0">
                <a:solidFill>
                  <a:schemeClr val="tx2">
                    <a:lumMod val="75000"/>
                  </a:schemeClr>
                </a:solidFill>
              </a:rPr>
              <a:t>Useful Websites</a:t>
            </a:r>
          </a:p>
          <a:p>
            <a:pPr marL="0" indent="0" algn="ctr">
              <a:buNone/>
            </a:pPr>
            <a:endParaRPr lang="en-GB" sz="2400" b="1" dirty="0">
              <a:solidFill>
                <a:schemeClr val="tx2">
                  <a:lumMod val="75000"/>
                </a:schemeClr>
              </a:solidFill>
            </a:endParaRPr>
          </a:p>
          <a:p>
            <a:pPr marL="0" indent="0">
              <a:buNone/>
            </a:pPr>
            <a:endParaRPr lang="en-GB" sz="2000" i="1" dirty="0">
              <a:solidFill>
                <a:srgbClr val="7030A0"/>
              </a:solidFill>
            </a:endParaRPr>
          </a:p>
          <a:p>
            <a:pPr marL="457200" lvl="1" indent="0">
              <a:buNone/>
            </a:pPr>
            <a:r>
              <a:rPr lang="en-GB" sz="1800"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hlinkClick r:id="rId4"/>
              </a:rPr>
              <a:t>Multiplication Tables Check</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buFont typeface="Arial" panose="020B0604020202020204" pitchFamily="34" charset="0"/>
              <a:buNone/>
            </a:pPr>
            <a:endParaRPr lang="en-GB" b="1" dirty="0"/>
          </a:p>
        </p:txBody>
      </p:sp>
      <p:pic>
        <p:nvPicPr>
          <p:cNvPr id="5" name="Picture 4" descr="Times Table Rock Stars">
            <a:extLst>
              <a:ext uri="{FF2B5EF4-FFF2-40B4-BE49-F238E27FC236}">
                <a16:creationId xmlns:a16="http://schemas.microsoft.com/office/drawing/2014/main" id="{2D41005E-3681-3CF2-A571-AEF662E70D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378" y="3728429"/>
            <a:ext cx="2857500" cy="1558395"/>
          </a:xfrm>
          <a:prstGeom prst="rect">
            <a:avLst/>
          </a:prstGeom>
          <a:noFill/>
          <a:ln>
            <a:noFill/>
          </a:ln>
        </p:spPr>
      </p:pic>
      <p:pic>
        <p:nvPicPr>
          <p:cNvPr id="7" name="Picture 6">
            <a:extLst>
              <a:ext uri="{FF2B5EF4-FFF2-40B4-BE49-F238E27FC236}">
                <a16:creationId xmlns:a16="http://schemas.microsoft.com/office/drawing/2014/main" id="{CE389A60-4696-DC61-26B8-E79044FA6A07}"/>
              </a:ext>
            </a:extLst>
          </p:cNvPr>
          <p:cNvPicPr>
            <a:picLocks noChangeAspect="1"/>
          </p:cNvPicPr>
          <p:nvPr/>
        </p:nvPicPr>
        <p:blipFill>
          <a:blip r:embed="rId6"/>
          <a:stretch>
            <a:fillRect/>
          </a:stretch>
        </p:blipFill>
        <p:spPr>
          <a:xfrm>
            <a:off x="835378" y="5543937"/>
            <a:ext cx="4572000" cy="616256"/>
          </a:xfrm>
          <a:prstGeom prst="rect">
            <a:avLst/>
          </a:prstGeom>
        </p:spPr>
      </p:pic>
      <p:sp>
        <p:nvSpPr>
          <p:cNvPr id="11" name="TextBox 10">
            <a:extLst>
              <a:ext uri="{FF2B5EF4-FFF2-40B4-BE49-F238E27FC236}">
                <a16:creationId xmlns:a16="http://schemas.microsoft.com/office/drawing/2014/main" id="{AB992E03-1F7E-8A1E-A1FE-86B89DA3E67D}"/>
              </a:ext>
            </a:extLst>
          </p:cNvPr>
          <p:cNvSpPr txBox="1"/>
          <p:nvPr/>
        </p:nvSpPr>
        <p:spPr>
          <a:xfrm>
            <a:off x="762000" y="6058162"/>
            <a:ext cx="4572000" cy="646331"/>
          </a:xfrm>
          <a:prstGeom prst="rect">
            <a:avLst/>
          </a:prstGeom>
          <a:noFill/>
        </p:spPr>
        <p:txBody>
          <a:bodyPr wrap="square">
            <a:spAutoFit/>
          </a:bodyPr>
          <a:lstStyle/>
          <a:p>
            <a:r>
              <a:rPr lang="en-GB" dirty="0">
                <a:hlinkClick r:id="rId7"/>
              </a:rPr>
              <a:t>https://www.timestables.co.uk/multiplication-tables-check/</a:t>
            </a:r>
            <a:r>
              <a:rPr lang="en-GB" dirty="0"/>
              <a:t> </a:t>
            </a:r>
          </a:p>
        </p:txBody>
      </p:sp>
    </p:spTree>
    <p:extLst>
      <p:ext uri="{BB962C8B-B14F-4D97-AF65-F5344CB8AC3E}">
        <p14:creationId xmlns:p14="http://schemas.microsoft.com/office/powerpoint/2010/main" val="99198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06400" y="1856277"/>
            <a:ext cx="8280400" cy="4431633"/>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7800" b="1" dirty="0">
                <a:solidFill>
                  <a:schemeClr val="tx2">
                    <a:lumMod val="75000"/>
                  </a:schemeClr>
                </a:solidFill>
              </a:rPr>
              <a:t>Attendance</a:t>
            </a:r>
          </a:p>
          <a:p>
            <a:pPr marL="0" indent="0">
              <a:buNone/>
            </a:pPr>
            <a:endParaRPr lang="en-GB" sz="7800" b="1" dirty="0">
              <a:solidFill>
                <a:schemeClr val="tx2">
                  <a:lumMod val="75000"/>
                </a:schemeClr>
              </a:solidFill>
            </a:endParaRPr>
          </a:p>
          <a:p>
            <a:pPr marL="0" indent="0">
              <a:buNone/>
            </a:pPr>
            <a:r>
              <a:rPr lang="en-GB" sz="3800" b="1" i="1" dirty="0">
                <a:solidFill>
                  <a:schemeClr val="tx2">
                    <a:lumMod val="75000"/>
                  </a:schemeClr>
                </a:solidFill>
              </a:rPr>
              <a:t>Authorised Absence</a:t>
            </a:r>
          </a:p>
          <a:p>
            <a:r>
              <a:rPr lang="en-GB" sz="3800" b="1" i="1" dirty="0">
                <a:solidFill>
                  <a:schemeClr val="tx2">
                    <a:lumMod val="75000"/>
                  </a:schemeClr>
                </a:solidFill>
              </a:rPr>
              <a:t>An authorised absence is when your child has been given permission to be absent from school. Regular reasons for authorised absence are illness, medical and dental appointments, religious observance, exceptional circumstances and exceptional leave. Authorised absence is at the Head of School’s discretion and you may be required to provide school with evidence of the absence:</a:t>
            </a:r>
          </a:p>
          <a:p>
            <a:endParaRPr lang="en-GB" sz="3800" b="1" i="1" dirty="0">
              <a:solidFill>
                <a:schemeClr val="tx2">
                  <a:lumMod val="75000"/>
                </a:schemeClr>
              </a:solidFill>
            </a:endParaRPr>
          </a:p>
          <a:p>
            <a:r>
              <a:rPr lang="en-GB" sz="3800" b="1" i="1" dirty="0">
                <a:solidFill>
                  <a:schemeClr val="tx2">
                    <a:lumMod val="75000"/>
                  </a:schemeClr>
                </a:solidFill>
              </a:rPr>
              <a:t>Appointment letter or card</a:t>
            </a:r>
          </a:p>
          <a:p>
            <a:endParaRPr lang="en-GB" sz="3800" b="1" i="1" dirty="0">
              <a:solidFill>
                <a:schemeClr val="tx2">
                  <a:lumMod val="75000"/>
                </a:schemeClr>
              </a:solidFill>
            </a:endParaRPr>
          </a:p>
          <a:p>
            <a:r>
              <a:rPr lang="en-GB" sz="3800" b="1" i="1" dirty="0">
                <a:solidFill>
                  <a:schemeClr val="tx2">
                    <a:lumMod val="75000"/>
                  </a:schemeClr>
                </a:solidFill>
              </a:rPr>
              <a:t>Letter or note from GP</a:t>
            </a:r>
          </a:p>
          <a:p>
            <a:endParaRPr lang="en-GB" sz="3800" b="1" i="1" dirty="0">
              <a:solidFill>
                <a:schemeClr val="tx2">
                  <a:lumMod val="75000"/>
                </a:schemeClr>
              </a:solidFill>
            </a:endParaRPr>
          </a:p>
          <a:p>
            <a:r>
              <a:rPr lang="en-GB" sz="3800" b="1" i="1" dirty="0">
                <a:solidFill>
                  <a:schemeClr val="tx2">
                    <a:lumMod val="75000"/>
                  </a:schemeClr>
                </a:solidFill>
              </a:rPr>
              <a:t>Mediation or prescription with correct name and dates</a:t>
            </a:r>
          </a:p>
          <a:p>
            <a:endParaRPr lang="en-GB" sz="3800" b="1" i="1" dirty="0">
              <a:solidFill>
                <a:schemeClr val="tx2">
                  <a:lumMod val="75000"/>
                </a:schemeClr>
              </a:solidFill>
            </a:endParaRPr>
          </a:p>
          <a:p>
            <a:r>
              <a:rPr lang="en-GB" sz="3800" b="1" i="1" dirty="0">
                <a:solidFill>
                  <a:schemeClr val="tx2">
                    <a:lumMod val="75000"/>
                  </a:schemeClr>
                </a:solidFill>
              </a:rPr>
              <a:t>Routine doctor and dental appointments should be booked at the end of the day and during school holidays where possible. We know that sometimes you cannot choose hospital appointments so please make sure that you return your child to school after their appointment has finished. Evidence should be provided for all scheduled appointments.</a:t>
            </a: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59125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295526" y="1856278"/>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100" b="1" dirty="0">
                <a:solidFill>
                  <a:schemeClr val="tx2">
                    <a:lumMod val="75000"/>
                  </a:schemeClr>
                </a:solidFill>
              </a:rPr>
              <a:t>Attendance</a:t>
            </a:r>
          </a:p>
          <a:p>
            <a:endParaRPr lang="en-GB" sz="3100" b="1" i="1" dirty="0">
              <a:solidFill>
                <a:schemeClr val="tx2">
                  <a:lumMod val="75000"/>
                </a:schemeClr>
              </a:solidFill>
            </a:endParaRP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pic>
        <p:nvPicPr>
          <p:cNvPr id="6" name="Picture 5">
            <a:extLst>
              <a:ext uri="{FF2B5EF4-FFF2-40B4-BE49-F238E27FC236}">
                <a16:creationId xmlns:a16="http://schemas.microsoft.com/office/drawing/2014/main" id="{DE63651E-F52F-1F5C-5585-A14B0AD257DD}"/>
              </a:ext>
            </a:extLst>
          </p:cNvPr>
          <p:cNvPicPr>
            <a:picLocks noChangeAspect="1"/>
          </p:cNvPicPr>
          <p:nvPr/>
        </p:nvPicPr>
        <p:blipFill>
          <a:blip r:embed="rId4"/>
          <a:stretch>
            <a:fillRect/>
          </a:stretch>
        </p:blipFill>
        <p:spPr>
          <a:xfrm>
            <a:off x="369647" y="2569343"/>
            <a:ext cx="5777153" cy="4317518"/>
          </a:xfrm>
          <a:prstGeom prst="rect">
            <a:avLst/>
          </a:prstGeom>
        </p:spPr>
      </p:pic>
    </p:spTree>
    <p:extLst>
      <p:ext uri="{BB962C8B-B14F-4D97-AF65-F5344CB8AC3E}">
        <p14:creationId xmlns:p14="http://schemas.microsoft.com/office/powerpoint/2010/main" val="309558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295526" y="1856278"/>
            <a:ext cx="8391274" cy="42484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100" b="1" dirty="0">
                <a:solidFill>
                  <a:schemeClr val="tx2">
                    <a:lumMod val="75000"/>
                  </a:schemeClr>
                </a:solidFill>
              </a:rPr>
              <a:t>Punctuality</a:t>
            </a:r>
          </a:p>
          <a:p>
            <a:pPr marL="0" indent="0">
              <a:buNone/>
            </a:pPr>
            <a:endParaRPr lang="en-GB" sz="3100" b="1" dirty="0">
              <a:solidFill>
                <a:schemeClr val="tx2">
                  <a:lumMod val="75000"/>
                </a:schemeClr>
              </a:solidFill>
            </a:endParaRPr>
          </a:p>
          <a:p>
            <a:r>
              <a:rPr lang="en-GB" sz="2400" b="1" dirty="0">
                <a:solidFill>
                  <a:schemeClr val="tx2">
                    <a:lumMod val="75000"/>
                  </a:schemeClr>
                </a:solidFill>
              </a:rPr>
              <a:t>Not only is it important to come to school every day, but it is equally important to make sure your child arrives on time. Our gates open at 8:45am and close at 9am.</a:t>
            </a:r>
          </a:p>
          <a:p>
            <a:endParaRPr lang="en-GB" sz="2400" b="1" dirty="0">
              <a:solidFill>
                <a:schemeClr val="tx2">
                  <a:lumMod val="75000"/>
                </a:schemeClr>
              </a:solidFill>
            </a:endParaRPr>
          </a:p>
          <a:p>
            <a:r>
              <a:rPr lang="en-GB" sz="2400" b="1" dirty="0">
                <a:solidFill>
                  <a:schemeClr val="tx2">
                    <a:lumMod val="75000"/>
                  </a:schemeClr>
                </a:solidFill>
              </a:rPr>
              <a:t>If you arrive after 9am, your child will be marked as late.</a:t>
            </a:r>
          </a:p>
          <a:p>
            <a:pPr marL="0" indent="0">
              <a:buNone/>
            </a:pPr>
            <a:endParaRPr lang="en-GB" sz="2400" b="1" dirty="0">
              <a:solidFill>
                <a:schemeClr val="tx2">
                  <a:lumMod val="75000"/>
                </a:schemeClr>
              </a:solidFill>
            </a:endParaRPr>
          </a:p>
          <a:p>
            <a:r>
              <a:rPr lang="en-GB" sz="2400" b="1" dirty="0">
                <a:solidFill>
                  <a:schemeClr val="tx2">
                    <a:lumMod val="75000"/>
                  </a:schemeClr>
                </a:solidFill>
              </a:rPr>
              <a:t>If your child is 5 minutes late every day for a year this will add up to over 3 days of lost learning. If your child is 15 minutes late every day for a year this will add up to 2 weeks of lost learning! The school monitors and tracks children’s punctuality daily. If your child is persistently late you will be invited to a meeting to discuss this.</a:t>
            </a:r>
          </a:p>
          <a:p>
            <a:pPr marL="0" indent="0">
              <a:buNone/>
            </a:pPr>
            <a:endParaRPr lang="en-GB" sz="3100" b="1" i="1" dirty="0">
              <a:solidFill>
                <a:schemeClr val="tx2">
                  <a:lumMod val="75000"/>
                </a:schemeClr>
              </a:solidFill>
            </a:endParaRPr>
          </a:p>
          <a:p>
            <a:endParaRPr lang="en-GB" sz="3100" b="1" i="1" dirty="0">
              <a:solidFill>
                <a:schemeClr val="tx2">
                  <a:lumMod val="75000"/>
                </a:schemeClr>
              </a:solidFill>
            </a:endParaRP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76736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295526" y="1745143"/>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100" b="1" dirty="0">
                <a:solidFill>
                  <a:schemeClr val="tx2">
                    <a:lumMod val="75000"/>
                  </a:schemeClr>
                </a:solidFill>
              </a:rPr>
              <a:t>Home learning</a:t>
            </a:r>
          </a:p>
          <a:p>
            <a:pPr marL="0" indent="0">
              <a:buNone/>
            </a:pPr>
            <a:endParaRPr lang="en-GB" sz="3100" b="1" dirty="0">
              <a:solidFill>
                <a:schemeClr val="tx2">
                  <a:lumMod val="75000"/>
                </a:schemeClr>
              </a:solidFill>
            </a:endParaRPr>
          </a:p>
          <a:p>
            <a:r>
              <a:rPr lang="en-GB" sz="2400" b="1" dirty="0">
                <a:solidFill>
                  <a:schemeClr val="tx2">
                    <a:lumMod val="75000"/>
                  </a:schemeClr>
                </a:solidFill>
              </a:rPr>
              <a:t>Reading at least 3 times a week to an adult. Adult to sign reading record book. Reading books checked on  a Friday.</a:t>
            </a:r>
          </a:p>
          <a:p>
            <a:r>
              <a:rPr lang="en-GB" sz="2400" b="1" dirty="0">
                <a:solidFill>
                  <a:schemeClr val="tx2">
                    <a:lumMod val="75000"/>
                  </a:schemeClr>
                </a:solidFill>
              </a:rPr>
              <a:t>Use school device (surface) to access Purple Mash or TTRS to practise times tables.</a:t>
            </a:r>
          </a:p>
          <a:p>
            <a:r>
              <a:rPr lang="en-GB" sz="2400" b="1" dirty="0">
                <a:solidFill>
                  <a:schemeClr val="tx2">
                    <a:lumMod val="75000"/>
                  </a:schemeClr>
                </a:solidFill>
              </a:rPr>
              <a:t>Practise weekly spellings. </a:t>
            </a:r>
          </a:p>
          <a:p>
            <a:r>
              <a:rPr lang="en-GB" sz="2400" b="1" dirty="0">
                <a:solidFill>
                  <a:schemeClr val="tx2">
                    <a:lumMod val="75000"/>
                  </a:schemeClr>
                </a:solidFill>
              </a:rPr>
              <a:t>Choose a home learning </a:t>
            </a:r>
          </a:p>
          <a:p>
            <a:pPr marL="0" indent="0">
              <a:buNone/>
            </a:pPr>
            <a:r>
              <a:rPr lang="en-GB" sz="2400" b="1" dirty="0">
                <a:solidFill>
                  <a:schemeClr val="tx2">
                    <a:lumMod val="75000"/>
                  </a:schemeClr>
                </a:solidFill>
              </a:rPr>
              <a:t>Challenge to complete.</a:t>
            </a:r>
          </a:p>
          <a:p>
            <a:endParaRPr lang="en-GB" sz="2400" b="1" dirty="0">
              <a:solidFill>
                <a:schemeClr val="tx2">
                  <a:lumMod val="75000"/>
                </a:schemeClr>
              </a:solidFill>
            </a:endParaRPr>
          </a:p>
          <a:p>
            <a:pPr marL="0" indent="0">
              <a:buNone/>
            </a:pPr>
            <a:endParaRPr lang="en-GB" sz="3100" b="1" dirty="0">
              <a:solidFill>
                <a:schemeClr val="tx2">
                  <a:lumMod val="75000"/>
                </a:schemeClr>
              </a:solidFill>
            </a:endParaRPr>
          </a:p>
          <a:p>
            <a:endParaRPr lang="en-GB" sz="3100" b="1" i="1" dirty="0">
              <a:solidFill>
                <a:schemeClr val="tx2">
                  <a:lumMod val="75000"/>
                </a:schemeClr>
              </a:solidFill>
            </a:endParaRP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pic>
        <p:nvPicPr>
          <p:cNvPr id="9" name="Picture 8">
            <a:extLst>
              <a:ext uri="{FF2B5EF4-FFF2-40B4-BE49-F238E27FC236}">
                <a16:creationId xmlns:a16="http://schemas.microsoft.com/office/drawing/2014/main" id="{9E6AEDEC-5696-2EF9-7185-C92023B640E9}"/>
              </a:ext>
            </a:extLst>
          </p:cNvPr>
          <p:cNvPicPr>
            <a:picLocks noChangeAspect="1"/>
          </p:cNvPicPr>
          <p:nvPr/>
        </p:nvPicPr>
        <p:blipFill>
          <a:blip r:embed="rId4"/>
          <a:stretch>
            <a:fillRect/>
          </a:stretch>
        </p:blipFill>
        <p:spPr>
          <a:xfrm>
            <a:off x="4920142" y="4193822"/>
            <a:ext cx="3663974" cy="2546996"/>
          </a:xfrm>
          <a:prstGeom prst="rect">
            <a:avLst/>
          </a:prstGeom>
        </p:spPr>
      </p:pic>
    </p:spTree>
    <p:extLst>
      <p:ext uri="{BB962C8B-B14F-4D97-AF65-F5344CB8AC3E}">
        <p14:creationId xmlns:p14="http://schemas.microsoft.com/office/powerpoint/2010/main" val="412813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57200" y="2132856"/>
            <a:ext cx="8391274" cy="424847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100" b="1" dirty="0">
                <a:solidFill>
                  <a:schemeClr val="tx2">
                    <a:lumMod val="75000"/>
                  </a:schemeClr>
                </a:solidFill>
              </a:rPr>
              <a:t>School Uniform Expectations</a:t>
            </a:r>
          </a:p>
          <a:p>
            <a:pPr marL="0" indent="0">
              <a:buNone/>
            </a:pPr>
            <a:endParaRPr lang="en-GB" sz="2100" b="1" dirty="0">
              <a:solidFill>
                <a:schemeClr val="tx2">
                  <a:lumMod val="75000"/>
                </a:schemeClr>
              </a:solidFill>
            </a:endParaRPr>
          </a:p>
          <a:p>
            <a:r>
              <a:rPr lang="en-GB" dirty="0">
                <a:solidFill>
                  <a:schemeClr val="tx2">
                    <a:lumMod val="75000"/>
                  </a:schemeClr>
                </a:solidFill>
              </a:rPr>
              <a:t>The correct School Uniform is:-</a:t>
            </a:r>
          </a:p>
          <a:p>
            <a:r>
              <a:rPr lang="en-GB" dirty="0">
                <a:solidFill>
                  <a:schemeClr val="tx2">
                    <a:lumMod val="75000"/>
                  </a:schemeClr>
                </a:solidFill>
              </a:rPr>
              <a:t>Black or grey Skirt, Trousers or Shalwar</a:t>
            </a:r>
          </a:p>
          <a:p>
            <a:r>
              <a:rPr lang="en-GB" dirty="0">
                <a:solidFill>
                  <a:schemeClr val="tx2">
                    <a:lumMod val="75000"/>
                  </a:schemeClr>
                </a:solidFill>
              </a:rPr>
              <a:t>White Shirt, Polo Shirt or Kameez</a:t>
            </a:r>
          </a:p>
          <a:p>
            <a:r>
              <a:rPr lang="en-GB" dirty="0">
                <a:solidFill>
                  <a:schemeClr val="tx2">
                    <a:lumMod val="75000"/>
                  </a:schemeClr>
                </a:solidFill>
              </a:rPr>
              <a:t>Royal Blue School Cardigan or Jumper</a:t>
            </a:r>
          </a:p>
          <a:p>
            <a:r>
              <a:rPr lang="en-GB" dirty="0">
                <a:solidFill>
                  <a:schemeClr val="tx2">
                    <a:lumMod val="75000"/>
                  </a:schemeClr>
                </a:solidFill>
              </a:rPr>
              <a:t>Black Flat School Shoes (No Heels, Trainers or Open Sandals)</a:t>
            </a:r>
          </a:p>
          <a:p>
            <a:r>
              <a:rPr lang="en-GB" dirty="0">
                <a:solidFill>
                  <a:schemeClr val="tx2">
                    <a:lumMod val="75000"/>
                  </a:schemeClr>
                </a:solidFill>
              </a:rPr>
              <a:t>If Headscarves are worn they must be Royal Blue or Black and must be elasticated not fastened with pins (Headscarves must be removed for PE)</a:t>
            </a:r>
          </a:p>
          <a:p>
            <a:r>
              <a:rPr lang="en-GB" dirty="0">
                <a:solidFill>
                  <a:schemeClr val="tx2">
                    <a:lumMod val="75000"/>
                  </a:schemeClr>
                </a:solidFill>
              </a:rPr>
              <a:t>School uniform does not need to have the school logo on it.</a:t>
            </a:r>
          </a:p>
          <a:p>
            <a:endParaRPr lang="en-GB" sz="2100" i="1" dirty="0">
              <a:solidFill>
                <a:schemeClr val="tx2">
                  <a:lumMod val="75000"/>
                </a:schemeClr>
              </a:solidFill>
            </a:endParaRPr>
          </a:p>
          <a:p>
            <a:pPr marL="0" indent="0" algn="l">
              <a:buNone/>
            </a:pPr>
            <a:endParaRPr lang="en-GB" sz="1600" b="0" i="0" dirty="0">
              <a:solidFill>
                <a:srgbClr val="333333"/>
              </a:solidFill>
              <a:effectLst/>
              <a:latin typeface="Tahoma" panose="020B0604030504040204" pitchFamily="34" charset="0"/>
            </a:endParaRPr>
          </a:p>
          <a:p>
            <a:pPr marL="0" indent="0" algn="l">
              <a:buNone/>
            </a:pPr>
            <a:endParaRPr lang="en-GB" sz="1600" dirty="0">
              <a:solidFill>
                <a:srgbClr val="333333"/>
              </a:solidFill>
              <a:latin typeface="Tahoma" panose="020B0604030504040204" pitchFamily="34" charset="0"/>
            </a:endParaRPr>
          </a:p>
          <a:p>
            <a:pPr marL="0" indent="0" algn="l">
              <a:buNone/>
            </a:pPr>
            <a:endParaRPr lang="en-GB" sz="1600" b="0" i="0" dirty="0">
              <a:solidFill>
                <a:srgbClr val="333333"/>
              </a:solidFill>
              <a:effectLst/>
              <a:latin typeface="Tahoma" panose="020B0604030504040204" pitchFamily="34" charset="0"/>
            </a:endParaRPr>
          </a:p>
          <a:p>
            <a:pPr marL="0" indent="0" algn="l">
              <a:buNone/>
            </a:pPr>
            <a:endParaRPr lang="en-GB" sz="1600" dirty="0">
              <a:solidFill>
                <a:srgbClr val="333333"/>
              </a:solidFill>
              <a:latin typeface="Tahoma" panose="020B0604030504040204" pitchFamily="34" charset="0"/>
            </a:endParaRPr>
          </a:p>
          <a:p>
            <a:pPr marL="0" indent="0">
              <a:buNone/>
            </a:pPr>
            <a:endParaRPr lang="en-GB" sz="3100" b="1" i="1" dirty="0">
              <a:solidFill>
                <a:schemeClr val="tx2">
                  <a:lumMod val="75000"/>
                </a:schemeClr>
              </a:solidFill>
            </a:endParaRPr>
          </a:p>
          <a:p>
            <a:endParaRPr lang="en-GB" sz="3100" b="1" i="1" dirty="0">
              <a:solidFill>
                <a:schemeClr val="tx2">
                  <a:lumMod val="75000"/>
                </a:schemeClr>
              </a:solidFill>
            </a:endParaRP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222367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57200" y="2132856"/>
            <a:ext cx="8391274" cy="42484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100" b="1" dirty="0">
                <a:solidFill>
                  <a:schemeClr val="tx2">
                    <a:lumMod val="75000"/>
                  </a:schemeClr>
                </a:solidFill>
              </a:rPr>
              <a:t>PE Kit Expectations</a:t>
            </a:r>
            <a:endParaRPr lang="en-GB" sz="2100" b="1" dirty="0">
              <a:solidFill>
                <a:schemeClr val="tx2">
                  <a:lumMod val="75000"/>
                </a:schemeClr>
              </a:solidFill>
            </a:endParaRPr>
          </a:p>
          <a:p>
            <a:pPr marL="0" indent="0">
              <a:buNone/>
            </a:pPr>
            <a:r>
              <a:rPr lang="en-GB" b="1" dirty="0">
                <a:solidFill>
                  <a:schemeClr val="tx2">
                    <a:lumMod val="75000"/>
                  </a:schemeClr>
                </a:solidFill>
              </a:rPr>
              <a:t>Physical Education</a:t>
            </a:r>
          </a:p>
          <a:p>
            <a:r>
              <a:rPr lang="en-GB" dirty="0">
                <a:solidFill>
                  <a:schemeClr val="tx2">
                    <a:lumMod val="75000"/>
                  </a:schemeClr>
                </a:solidFill>
              </a:rPr>
              <a:t>P.E. is compulsory - all pupils must have their PE kit in school at all times.</a:t>
            </a:r>
          </a:p>
          <a:p>
            <a:r>
              <a:rPr lang="en-GB" dirty="0">
                <a:solidFill>
                  <a:schemeClr val="tx2">
                    <a:lumMod val="75000"/>
                  </a:schemeClr>
                </a:solidFill>
              </a:rPr>
              <a:t>The Correct PE Kit is:-</a:t>
            </a:r>
          </a:p>
          <a:p>
            <a:r>
              <a:rPr lang="en-GB" dirty="0">
                <a:solidFill>
                  <a:schemeClr val="tx2">
                    <a:lumMod val="75000"/>
                  </a:schemeClr>
                </a:solidFill>
              </a:rPr>
              <a:t>Plain Black Shorts or Leggings</a:t>
            </a:r>
          </a:p>
          <a:p>
            <a:r>
              <a:rPr lang="en-GB" dirty="0">
                <a:solidFill>
                  <a:schemeClr val="tx2">
                    <a:lumMod val="75000"/>
                  </a:schemeClr>
                </a:solidFill>
              </a:rPr>
              <a:t>Plain White Long or Short Sleeved T-Shirt</a:t>
            </a:r>
          </a:p>
          <a:p>
            <a:r>
              <a:rPr lang="en-GB" dirty="0">
                <a:solidFill>
                  <a:schemeClr val="tx2">
                    <a:lumMod val="75000"/>
                  </a:schemeClr>
                </a:solidFill>
              </a:rPr>
              <a:t>Black Plimsolls or Trainers</a:t>
            </a:r>
          </a:p>
          <a:p>
            <a:r>
              <a:rPr lang="en-GB" dirty="0">
                <a:solidFill>
                  <a:schemeClr val="tx2">
                    <a:lumMod val="75000"/>
                  </a:schemeClr>
                </a:solidFill>
              </a:rPr>
              <a:t>During Winter Months children can wear a plain Black or Grey Tracksuit</a:t>
            </a:r>
          </a:p>
          <a:p>
            <a:r>
              <a:rPr lang="en-GB" dirty="0">
                <a:solidFill>
                  <a:schemeClr val="tx2">
                    <a:lumMod val="75000"/>
                  </a:schemeClr>
                </a:solidFill>
              </a:rPr>
              <a:t>Headscarves and all Jewellery must be removed for PE Lessons (unless Balaclava Style </a:t>
            </a:r>
            <a:r>
              <a:rPr lang="en-GB" dirty="0" err="1">
                <a:solidFill>
                  <a:schemeClr val="tx2">
                    <a:lumMod val="75000"/>
                  </a:schemeClr>
                </a:solidFill>
              </a:rPr>
              <a:t>Hijaab</a:t>
            </a:r>
            <a:r>
              <a:rPr lang="en-GB" dirty="0">
                <a:solidFill>
                  <a:schemeClr val="tx2">
                    <a:lumMod val="75000"/>
                  </a:schemeClr>
                </a:solidFill>
              </a:rPr>
              <a:t>)</a:t>
            </a:r>
          </a:p>
          <a:p>
            <a:r>
              <a:rPr lang="en-GB" dirty="0">
                <a:solidFill>
                  <a:schemeClr val="tx2">
                    <a:lumMod val="75000"/>
                  </a:schemeClr>
                </a:solidFill>
              </a:rPr>
              <a:t>If children have forgotten their kit they must use spare school kit.</a:t>
            </a:r>
            <a:endParaRPr lang="en-GB" i="1" dirty="0">
              <a:solidFill>
                <a:schemeClr val="tx2">
                  <a:lumMod val="75000"/>
                </a:schemeClr>
              </a:solidFill>
            </a:endParaRPr>
          </a:p>
          <a:p>
            <a:pPr marL="0" indent="0" algn="l">
              <a:buNone/>
            </a:pPr>
            <a:endParaRPr lang="en-GB" sz="1600" b="0" i="0" dirty="0">
              <a:solidFill>
                <a:srgbClr val="333333"/>
              </a:solidFill>
              <a:effectLst/>
              <a:latin typeface="Tahoma" panose="020B0604030504040204" pitchFamily="34" charset="0"/>
            </a:endParaRPr>
          </a:p>
          <a:p>
            <a:pPr marL="0" indent="0" algn="l">
              <a:buNone/>
            </a:pPr>
            <a:endParaRPr lang="en-GB" sz="1600" dirty="0">
              <a:solidFill>
                <a:srgbClr val="333333"/>
              </a:solidFill>
              <a:latin typeface="Tahoma" panose="020B0604030504040204" pitchFamily="34" charset="0"/>
            </a:endParaRPr>
          </a:p>
          <a:p>
            <a:pPr marL="0" indent="0" algn="l">
              <a:buNone/>
            </a:pPr>
            <a:endParaRPr lang="en-GB" sz="1600" b="0" i="0" dirty="0">
              <a:solidFill>
                <a:srgbClr val="333333"/>
              </a:solidFill>
              <a:effectLst/>
              <a:latin typeface="Tahoma" panose="020B0604030504040204" pitchFamily="34" charset="0"/>
            </a:endParaRPr>
          </a:p>
          <a:p>
            <a:pPr marL="0" indent="0" algn="l">
              <a:buNone/>
            </a:pPr>
            <a:endParaRPr lang="en-GB" sz="1600" dirty="0">
              <a:solidFill>
                <a:srgbClr val="333333"/>
              </a:solidFill>
              <a:latin typeface="Tahoma" panose="020B0604030504040204" pitchFamily="34" charset="0"/>
            </a:endParaRPr>
          </a:p>
          <a:p>
            <a:pPr marL="0" indent="0">
              <a:buNone/>
            </a:pPr>
            <a:endParaRPr lang="en-GB" sz="3100" b="1" i="1" dirty="0">
              <a:solidFill>
                <a:schemeClr val="tx2">
                  <a:lumMod val="75000"/>
                </a:schemeClr>
              </a:solidFill>
            </a:endParaRPr>
          </a:p>
          <a:p>
            <a:endParaRPr lang="en-GB" sz="3100" b="1" i="1" dirty="0">
              <a:solidFill>
                <a:schemeClr val="tx2">
                  <a:lumMod val="75000"/>
                </a:schemeClr>
              </a:solidFill>
            </a:endParaRPr>
          </a:p>
          <a:p>
            <a:endParaRPr lang="en-GB" sz="3100" b="1" i="1" dirty="0">
              <a:solidFill>
                <a:schemeClr val="tx2">
                  <a:lumMod val="75000"/>
                </a:schemeClr>
              </a:solidFill>
            </a:endParaRPr>
          </a:p>
          <a:p>
            <a:endParaRPr lang="en-GB" sz="2000" i="1" dirty="0">
              <a:solidFill>
                <a:srgbClr val="7030A0"/>
              </a:solidFill>
            </a:endParaRPr>
          </a:p>
          <a:p>
            <a:pPr marL="457200" lvl="1" indent="0">
              <a:buFont typeface="Arial" panose="020B0604020202020204" pitchFamily="34" charset="0"/>
              <a:buNone/>
            </a:pPr>
            <a:endParaRPr lang="en-GB" b="1" dirty="0"/>
          </a:p>
        </p:txBody>
      </p:sp>
    </p:spTree>
    <p:extLst>
      <p:ext uri="{BB962C8B-B14F-4D97-AF65-F5344CB8AC3E}">
        <p14:creationId xmlns:p14="http://schemas.microsoft.com/office/powerpoint/2010/main" val="21110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79022" y="2121567"/>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i="1" dirty="0">
                <a:solidFill>
                  <a:schemeClr val="tx2">
                    <a:lumMod val="75000"/>
                  </a:schemeClr>
                </a:solidFill>
              </a:rPr>
              <a:t>Timetabling</a:t>
            </a:r>
          </a:p>
          <a:p>
            <a:endParaRPr lang="en-GB" sz="2000" i="1" dirty="0">
              <a:solidFill>
                <a:srgbClr val="7030A0"/>
              </a:solidFill>
            </a:endParaRPr>
          </a:p>
          <a:p>
            <a:pPr marL="457200" lvl="1" indent="0">
              <a:buFont typeface="Arial" panose="020B0604020202020204" pitchFamily="34" charset="0"/>
              <a:buNone/>
            </a:pPr>
            <a:endParaRPr lang="en-GB" b="1" dirty="0"/>
          </a:p>
        </p:txBody>
      </p:sp>
      <p:pic>
        <p:nvPicPr>
          <p:cNvPr id="5" name="Picture 4">
            <a:extLst>
              <a:ext uri="{FF2B5EF4-FFF2-40B4-BE49-F238E27FC236}">
                <a16:creationId xmlns:a16="http://schemas.microsoft.com/office/drawing/2014/main" id="{10036002-6C2B-4ECA-088F-5BB32CE46F1D}"/>
              </a:ext>
            </a:extLst>
          </p:cNvPr>
          <p:cNvPicPr>
            <a:picLocks noChangeAspect="1"/>
          </p:cNvPicPr>
          <p:nvPr/>
        </p:nvPicPr>
        <p:blipFill>
          <a:blip r:embed="rId4"/>
          <a:stretch>
            <a:fillRect/>
          </a:stretch>
        </p:blipFill>
        <p:spPr>
          <a:xfrm>
            <a:off x="79022" y="2886694"/>
            <a:ext cx="9080690" cy="3593128"/>
          </a:xfrm>
          <a:prstGeom prst="rect">
            <a:avLst/>
          </a:prstGeom>
        </p:spPr>
      </p:pic>
    </p:spTree>
    <p:extLst>
      <p:ext uri="{BB962C8B-B14F-4D97-AF65-F5344CB8AC3E}">
        <p14:creationId xmlns:p14="http://schemas.microsoft.com/office/powerpoint/2010/main" val="69941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t>
            </a:r>
          </a:p>
        </p:txBody>
      </p:sp>
      <p:pic>
        <p:nvPicPr>
          <p:cNvPr id="4" name="Picture 2" descr="T:\COMMUNITY and COMMUNICATION\Logos and Letterheads\School Logos\Hea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64"/>
            <a:ext cx="9144000" cy="17451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EAC057-B925-BDDA-1E5B-6DA4A284C0CD}"/>
              </a:ext>
            </a:extLst>
          </p:cNvPr>
          <p:cNvSpPr txBox="1">
            <a:spLocks/>
          </p:cNvSpPr>
          <p:nvPr/>
        </p:nvSpPr>
        <p:spPr>
          <a:xfrm>
            <a:off x="457200" y="2132856"/>
            <a:ext cx="8391274"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GB" b="1" dirty="0"/>
          </a:p>
        </p:txBody>
      </p:sp>
      <p:sp>
        <p:nvSpPr>
          <p:cNvPr id="6" name="TextBox 5">
            <a:extLst>
              <a:ext uri="{FF2B5EF4-FFF2-40B4-BE49-F238E27FC236}">
                <a16:creationId xmlns:a16="http://schemas.microsoft.com/office/drawing/2014/main" id="{073ED34F-5ED4-0B31-1732-791BA94A75E8}"/>
              </a:ext>
            </a:extLst>
          </p:cNvPr>
          <p:cNvSpPr txBox="1"/>
          <p:nvPr/>
        </p:nvSpPr>
        <p:spPr>
          <a:xfrm>
            <a:off x="214489" y="2019781"/>
            <a:ext cx="4572000" cy="877163"/>
          </a:xfrm>
          <a:prstGeom prst="rect">
            <a:avLst/>
          </a:prstGeom>
          <a:noFill/>
        </p:spPr>
        <p:txBody>
          <a:bodyPr wrap="square">
            <a:spAutoFit/>
          </a:bodyPr>
          <a:lstStyle/>
          <a:p>
            <a:pPr marL="0" indent="0">
              <a:buNone/>
            </a:pPr>
            <a:r>
              <a:rPr lang="en-GB" sz="3100" b="1" i="1" dirty="0">
                <a:solidFill>
                  <a:schemeClr val="tx2">
                    <a:lumMod val="75000"/>
                  </a:schemeClr>
                </a:solidFill>
              </a:rPr>
              <a:t>Curriculum Overviews</a:t>
            </a:r>
          </a:p>
          <a:p>
            <a:endParaRPr lang="en-GB" sz="2000" b="1" i="1" dirty="0">
              <a:solidFill>
                <a:schemeClr val="tx2">
                  <a:lumMod val="75000"/>
                </a:schemeClr>
              </a:solidFill>
            </a:endParaRPr>
          </a:p>
        </p:txBody>
      </p:sp>
      <p:pic>
        <p:nvPicPr>
          <p:cNvPr id="9" name="Picture 8">
            <a:extLst>
              <a:ext uri="{FF2B5EF4-FFF2-40B4-BE49-F238E27FC236}">
                <a16:creationId xmlns:a16="http://schemas.microsoft.com/office/drawing/2014/main" id="{E557D888-058C-F6AD-18DC-B71C5EE2D1FC}"/>
              </a:ext>
            </a:extLst>
          </p:cNvPr>
          <p:cNvPicPr>
            <a:picLocks noChangeAspect="1"/>
          </p:cNvPicPr>
          <p:nvPr/>
        </p:nvPicPr>
        <p:blipFill>
          <a:blip r:embed="rId4"/>
          <a:stretch>
            <a:fillRect/>
          </a:stretch>
        </p:blipFill>
        <p:spPr>
          <a:xfrm>
            <a:off x="263001" y="3010019"/>
            <a:ext cx="8617997" cy="3416776"/>
          </a:xfrm>
          <a:prstGeom prst="rect">
            <a:avLst/>
          </a:prstGeom>
        </p:spPr>
      </p:pic>
    </p:spTree>
    <p:extLst>
      <p:ext uri="{BB962C8B-B14F-4D97-AF65-F5344CB8AC3E}">
        <p14:creationId xmlns:p14="http://schemas.microsoft.com/office/powerpoint/2010/main" val="340616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BB1C22760264EB86B4EF775A0DBF7" ma:contentTypeVersion="17" ma:contentTypeDescription="Create a new document." ma:contentTypeScope="" ma:versionID="baa0adcbaf65c4419013fbc5bcefe895">
  <xsd:schema xmlns:xsd="http://www.w3.org/2001/XMLSchema" xmlns:xs="http://www.w3.org/2001/XMLSchema" xmlns:p="http://schemas.microsoft.com/office/2006/metadata/properties" xmlns:ns2="7511e1fd-023a-490f-8985-14b2151628ef" xmlns:ns3="8d5c49a6-4b27-4595-80b2-536aa6e90c9f" targetNamespace="http://schemas.microsoft.com/office/2006/metadata/properties" ma:root="true" ma:fieldsID="c5fa642935a07e44851a1d2b1e10b521" ns2:_="" ns3:_="">
    <xsd:import namespace="7511e1fd-023a-490f-8985-14b2151628ef"/>
    <xsd:import namespace="8d5c49a6-4b27-4595-80b2-536aa6e90c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1e1fd-023a-490f-8985-14b2151628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dede57-465c-4846-ac19-a7844b6230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5c49a6-4b27-4595-80b2-536aa6e90c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6cf9bb-a302-474f-99aa-a7b526cd524d}" ma:internalName="TaxCatchAll" ma:showField="CatchAllData" ma:web="8d5c49a6-4b27-4595-80b2-536aa6e90c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11e1fd-023a-490f-8985-14b2151628ef">
      <Terms xmlns="http://schemas.microsoft.com/office/infopath/2007/PartnerControls"/>
    </lcf76f155ced4ddcb4097134ff3c332f>
    <TaxCatchAll xmlns="8d5c49a6-4b27-4595-80b2-536aa6e90c9f" xsi:nil="true"/>
    <SharedWithUsers xmlns="8d5c49a6-4b27-4595-80b2-536aa6e90c9f">
      <UserInfo>
        <DisplayName/>
        <AccountId xsi:nil="true"/>
        <AccountType/>
      </UserInfo>
    </SharedWithUsers>
    <MediaLengthInSeconds xmlns="7511e1fd-023a-490f-8985-14b2151628ef" xsi:nil="true"/>
  </documentManagement>
</p:properties>
</file>

<file path=customXml/itemProps1.xml><?xml version="1.0" encoding="utf-8"?>
<ds:datastoreItem xmlns:ds="http://schemas.openxmlformats.org/officeDocument/2006/customXml" ds:itemID="{BC10529A-F1CB-4113-AD0E-BF49712ED402}">
  <ds:schemaRefs>
    <ds:schemaRef ds:uri="7511e1fd-023a-490f-8985-14b2151628ef"/>
    <ds:schemaRef ds:uri="8d5c49a6-4b27-4595-80b2-536aa6e90c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F7034F-3BA9-41F9-B179-B61A08D2C435}">
  <ds:schemaRefs>
    <ds:schemaRef ds:uri="http://schemas.microsoft.com/sharepoint/v3/contenttype/forms"/>
  </ds:schemaRefs>
</ds:datastoreItem>
</file>

<file path=customXml/itemProps3.xml><?xml version="1.0" encoding="utf-8"?>
<ds:datastoreItem xmlns:ds="http://schemas.openxmlformats.org/officeDocument/2006/customXml" ds:itemID="{33CBD674-08EE-4F4F-82A7-8001D061CF41}">
  <ds:schemaRefs>
    <ds:schemaRef ds:uri="7511e1fd-023a-490f-8985-14b2151628ef"/>
    <ds:schemaRef ds:uri="84df5e98-ac04-4fe7-b643-225241c2ab20"/>
    <ds:schemaRef ds:uri="8d5c49a6-4b27-4595-80b2-536aa6e90c9f"/>
    <ds:schemaRef ds:uri="de1b5c2a-8ed2-4ec8-8c05-1e212d9734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613</TotalTime>
  <Words>877</Words>
  <Application>Microsoft Office PowerPoint</Application>
  <PresentationFormat>On-screen Show (4:3)</PresentationFormat>
  <Paragraphs>157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Tahoma</vt:lpstr>
      <vt:lpstr>Office Theme</vt:lpstr>
      <vt:lpstr>E</vt:lpstr>
      <vt:lpstr>E</vt:lpstr>
      <vt:lpstr>E</vt:lpstr>
      <vt:lpstr>E</vt:lpstr>
      <vt:lpstr>E</vt:lpstr>
      <vt:lpstr>E</vt:lpstr>
      <vt:lpstr>E</vt:lpstr>
      <vt:lpstr>E</vt:lpstr>
      <vt:lpstr>E</vt:lpstr>
      <vt:lpstr>E</vt:lpstr>
      <vt:lpstr>E</vt:lpstr>
      <vt:lpstr>E</vt:lpstr>
      <vt:lpstr>E</vt:lpstr>
      <vt:lpstr>E</vt:lpstr>
      <vt:lpstr>E</vt:lpstr>
      <vt:lpstr>E</vt:lpstr>
      <vt:lpst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Safety Policy</dc:title>
  <dc:creator>Michelle Richardson</dc:creator>
  <cp:lastModifiedBy>Aisha Awaan</cp:lastModifiedBy>
  <cp:revision>3</cp:revision>
  <cp:lastPrinted>2014-09-04T07:45:38Z</cp:lastPrinted>
  <dcterms:created xsi:type="dcterms:W3CDTF">2014-09-03T10:18:11Z</dcterms:created>
  <dcterms:modified xsi:type="dcterms:W3CDTF">2023-10-05T07:12:25Z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0x010100A78BB1C22760264EB86B4EF775A0DBF7</vt:lpwstr>
  </property>
  <property fmtid="{D5CDD505-2E9C-101B-9397-08002B2CF9AE}" pid="3" name="ComplianceAssetId">
    <vt:lpwstr/>
  </property>
  <property fmtid="{D5CDD505-2E9C-101B-9397-08002B2CF9AE}" pid="4" name="_ExtendedDescription">
    <vt:lpwstr/>
  </property>
  <property fmtid="{D5CDD505-2E9C-101B-9397-08002B2CF9AE}" pid="5" name="MediaServiceImageTags">
    <vt:lpwstr/>
  </property>
  <property fmtid="{D5CDD505-2E9C-101B-9397-08002B2CF9AE}" pid="6" name="Order">
    <vt:r8>6038300</vt:r8>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TriggerFlowInfo">
    <vt:lpwstr/>
  </property>
</Properties>
</file>