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37"/>
  </p:notesMasterIdLst>
  <p:sldIdLst>
    <p:sldId id="290" r:id="rId5"/>
    <p:sldId id="279" r:id="rId6"/>
    <p:sldId id="278" r:id="rId7"/>
    <p:sldId id="296" r:id="rId8"/>
    <p:sldId id="308" r:id="rId9"/>
    <p:sldId id="309" r:id="rId10"/>
    <p:sldId id="285" r:id="rId11"/>
    <p:sldId id="300" r:id="rId12"/>
    <p:sldId id="301" r:id="rId13"/>
    <p:sldId id="302" r:id="rId14"/>
    <p:sldId id="286" r:id="rId15"/>
    <p:sldId id="303" r:id="rId16"/>
    <p:sldId id="311" r:id="rId17"/>
    <p:sldId id="292" r:id="rId18"/>
    <p:sldId id="293" r:id="rId19"/>
    <p:sldId id="294" r:id="rId20"/>
    <p:sldId id="295" r:id="rId21"/>
    <p:sldId id="280" r:id="rId22"/>
    <p:sldId id="281" r:id="rId23"/>
    <p:sldId id="297" r:id="rId24"/>
    <p:sldId id="304" r:id="rId25"/>
    <p:sldId id="305" r:id="rId26"/>
    <p:sldId id="307" r:id="rId27"/>
    <p:sldId id="310" r:id="rId28"/>
    <p:sldId id="283" r:id="rId29"/>
    <p:sldId id="282" r:id="rId30"/>
    <p:sldId id="312" r:id="rId31"/>
    <p:sldId id="289" r:id="rId32"/>
    <p:sldId id="313" r:id="rId33"/>
    <p:sldId id="287" r:id="rId34"/>
    <p:sldId id="288" r:id="rId35"/>
    <p:sldId id="298" r:id="rId3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860055-CACB-4FF0-B4B4-F73E211D9F03}" v="5" dt="2023-10-02T14:30:31.868"/>
    <p1510:client id="{73649987-118A-4946-A984-8C74FE7432C5}" v="11" dt="2023-10-02T21:48:20.722"/>
    <p1510:client id="{7F170627-B8AC-4961-AC62-6573404EF59C}" v="19" dt="2023-10-03T12:17:23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6" y="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76274-6544-4B28-BA51-6C15D4CAB19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46D8EE9-0420-497A-964D-A5F3F52839A1}">
      <dgm:prSet/>
      <dgm:spPr/>
      <dgm:t>
        <a:bodyPr/>
        <a:lstStyle/>
        <a:p>
          <a:r>
            <a:rPr lang="en-GB"/>
            <a:t>Read three times a week</a:t>
          </a:r>
          <a:endParaRPr lang="en-US"/>
        </a:p>
      </dgm:t>
    </dgm:pt>
    <dgm:pt modelId="{09990071-E91A-4D25-9DEB-D565B0DA958D}" type="parTrans" cxnId="{16F78C3A-6BFC-498B-B255-7F8EFD7D83A1}">
      <dgm:prSet/>
      <dgm:spPr/>
      <dgm:t>
        <a:bodyPr/>
        <a:lstStyle/>
        <a:p>
          <a:endParaRPr lang="en-US"/>
        </a:p>
      </dgm:t>
    </dgm:pt>
    <dgm:pt modelId="{D8008A59-87B8-4E2D-8B74-C00001BD8EB4}" type="sibTrans" cxnId="{16F78C3A-6BFC-498B-B255-7F8EFD7D83A1}">
      <dgm:prSet/>
      <dgm:spPr/>
      <dgm:t>
        <a:bodyPr/>
        <a:lstStyle/>
        <a:p>
          <a:endParaRPr lang="en-US"/>
        </a:p>
      </dgm:t>
    </dgm:pt>
    <dgm:pt modelId="{B8AA77E9-94DA-467A-BB54-02C669765F5E}">
      <dgm:prSet/>
      <dgm:spPr/>
      <dgm:t>
        <a:bodyPr/>
        <a:lstStyle/>
        <a:p>
          <a:r>
            <a:rPr lang="en-GB"/>
            <a:t>Checked on Monday, Wednesday, Friday</a:t>
          </a:r>
          <a:endParaRPr lang="en-US"/>
        </a:p>
      </dgm:t>
    </dgm:pt>
    <dgm:pt modelId="{1123F9F0-83B1-4B40-903D-28B6EA87B452}" type="parTrans" cxnId="{9EC3F733-4D74-4845-B36F-B0DDDD554291}">
      <dgm:prSet/>
      <dgm:spPr/>
      <dgm:t>
        <a:bodyPr/>
        <a:lstStyle/>
        <a:p>
          <a:endParaRPr lang="en-US"/>
        </a:p>
      </dgm:t>
    </dgm:pt>
    <dgm:pt modelId="{7DE403FD-A5A8-4814-B6BC-200BFDF7E27F}" type="sibTrans" cxnId="{9EC3F733-4D74-4845-B36F-B0DDDD554291}">
      <dgm:prSet/>
      <dgm:spPr/>
      <dgm:t>
        <a:bodyPr/>
        <a:lstStyle/>
        <a:p>
          <a:endParaRPr lang="en-US"/>
        </a:p>
      </dgm:t>
    </dgm:pt>
    <dgm:pt modelId="{1F617A6A-4133-47F2-B557-C381F128DA3A}">
      <dgm:prSet/>
      <dgm:spPr/>
      <dgm:t>
        <a:bodyPr/>
        <a:lstStyle/>
        <a:p>
          <a:r>
            <a:rPr lang="en-GB"/>
            <a:t>Read for 20 mins</a:t>
          </a:r>
          <a:endParaRPr lang="en-US"/>
        </a:p>
      </dgm:t>
    </dgm:pt>
    <dgm:pt modelId="{B99B69CF-8268-49AF-BA4F-83984DE4ACF6}" type="parTrans" cxnId="{8C89F0A3-DEB7-4D43-9AC8-D5B39ADECC45}">
      <dgm:prSet/>
      <dgm:spPr/>
      <dgm:t>
        <a:bodyPr/>
        <a:lstStyle/>
        <a:p>
          <a:endParaRPr lang="en-US"/>
        </a:p>
      </dgm:t>
    </dgm:pt>
    <dgm:pt modelId="{342F099D-CAA1-4D54-AB4E-8198E7ED6793}" type="sibTrans" cxnId="{8C89F0A3-DEB7-4D43-9AC8-D5B39ADECC45}">
      <dgm:prSet/>
      <dgm:spPr/>
      <dgm:t>
        <a:bodyPr/>
        <a:lstStyle/>
        <a:p>
          <a:endParaRPr lang="en-US"/>
        </a:p>
      </dgm:t>
    </dgm:pt>
    <dgm:pt modelId="{E7370932-164C-44AB-A632-BEFB5B4208D7}">
      <dgm:prSet/>
      <dgm:spPr/>
      <dgm:t>
        <a:bodyPr/>
        <a:lstStyle/>
        <a:p>
          <a:r>
            <a:rPr lang="en-GB"/>
            <a:t>Sign in reading logs</a:t>
          </a:r>
          <a:endParaRPr lang="en-US"/>
        </a:p>
      </dgm:t>
    </dgm:pt>
    <dgm:pt modelId="{9B476AC8-5CEE-4C3E-841B-76424797B12B}" type="parTrans" cxnId="{2A8738B1-DE14-4900-A12C-07993C44A107}">
      <dgm:prSet/>
      <dgm:spPr/>
      <dgm:t>
        <a:bodyPr/>
        <a:lstStyle/>
        <a:p>
          <a:endParaRPr lang="en-US"/>
        </a:p>
      </dgm:t>
    </dgm:pt>
    <dgm:pt modelId="{6A5C9BD7-407F-4E62-BE75-72B3FF7025C9}" type="sibTrans" cxnId="{2A8738B1-DE14-4900-A12C-07993C44A107}">
      <dgm:prSet/>
      <dgm:spPr/>
      <dgm:t>
        <a:bodyPr/>
        <a:lstStyle/>
        <a:p>
          <a:endParaRPr lang="en-US"/>
        </a:p>
      </dgm:t>
    </dgm:pt>
    <dgm:pt modelId="{E9DC3F45-2373-4B99-8FC3-C625E0880D72}" type="pres">
      <dgm:prSet presAssocID="{E1576274-6544-4B28-BA51-6C15D4CAB190}" presName="root" presStyleCnt="0">
        <dgm:presLayoutVars>
          <dgm:dir/>
          <dgm:resizeHandles val="exact"/>
        </dgm:presLayoutVars>
      </dgm:prSet>
      <dgm:spPr/>
    </dgm:pt>
    <dgm:pt modelId="{2E140C7B-6D56-4FB8-8D83-4B1C0334CA4B}" type="pres">
      <dgm:prSet presAssocID="{346D8EE9-0420-497A-964D-A5F3F52839A1}" presName="compNode" presStyleCnt="0"/>
      <dgm:spPr/>
    </dgm:pt>
    <dgm:pt modelId="{A830919B-F805-4BA2-AEEA-D4D527796B87}" type="pres">
      <dgm:prSet presAssocID="{346D8EE9-0420-497A-964D-A5F3F52839A1}" presName="bgRect" presStyleLbl="bgShp" presStyleIdx="0" presStyleCnt="3"/>
      <dgm:spPr/>
    </dgm:pt>
    <dgm:pt modelId="{BA7487F9-8964-4086-B38A-6C7C3C50DE3D}" type="pres">
      <dgm:prSet presAssocID="{346D8EE9-0420-497A-964D-A5F3F52839A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"/>
        </a:ext>
      </dgm:extLst>
    </dgm:pt>
    <dgm:pt modelId="{B16AE2D7-53B1-4083-9CF4-DC622997263E}" type="pres">
      <dgm:prSet presAssocID="{346D8EE9-0420-497A-964D-A5F3F52839A1}" presName="spaceRect" presStyleCnt="0"/>
      <dgm:spPr/>
    </dgm:pt>
    <dgm:pt modelId="{583E9482-AE67-4F21-9F25-636F1E5FEEB1}" type="pres">
      <dgm:prSet presAssocID="{346D8EE9-0420-497A-964D-A5F3F52839A1}" presName="parTx" presStyleLbl="revTx" presStyleIdx="0" presStyleCnt="4">
        <dgm:presLayoutVars>
          <dgm:chMax val="0"/>
          <dgm:chPref val="0"/>
        </dgm:presLayoutVars>
      </dgm:prSet>
      <dgm:spPr/>
    </dgm:pt>
    <dgm:pt modelId="{2DE3D2BB-142A-4363-82D0-A03FA98D8D0A}" type="pres">
      <dgm:prSet presAssocID="{346D8EE9-0420-497A-964D-A5F3F52839A1}" presName="desTx" presStyleLbl="revTx" presStyleIdx="1" presStyleCnt="4">
        <dgm:presLayoutVars/>
      </dgm:prSet>
      <dgm:spPr/>
    </dgm:pt>
    <dgm:pt modelId="{E1973661-D805-4C5B-A492-93F6B93D9F7C}" type="pres">
      <dgm:prSet presAssocID="{D8008A59-87B8-4E2D-8B74-C00001BD8EB4}" presName="sibTrans" presStyleCnt="0"/>
      <dgm:spPr/>
    </dgm:pt>
    <dgm:pt modelId="{62C7FE81-525D-4A2D-A66F-C6BF1834ACC7}" type="pres">
      <dgm:prSet presAssocID="{1F617A6A-4133-47F2-B557-C381F128DA3A}" presName="compNode" presStyleCnt="0"/>
      <dgm:spPr/>
    </dgm:pt>
    <dgm:pt modelId="{4CC5DA4A-C344-427A-BE77-CA14C0CA0434}" type="pres">
      <dgm:prSet presAssocID="{1F617A6A-4133-47F2-B557-C381F128DA3A}" presName="bgRect" presStyleLbl="bgShp" presStyleIdx="1" presStyleCnt="3"/>
      <dgm:spPr/>
    </dgm:pt>
    <dgm:pt modelId="{C37F1323-E089-4C26-A02D-D2C8262E4B04}" type="pres">
      <dgm:prSet presAssocID="{1F617A6A-4133-47F2-B557-C381F128DA3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85FD01F4-3151-4C41-A790-6C72C2FE8F8E}" type="pres">
      <dgm:prSet presAssocID="{1F617A6A-4133-47F2-B557-C381F128DA3A}" presName="spaceRect" presStyleCnt="0"/>
      <dgm:spPr/>
    </dgm:pt>
    <dgm:pt modelId="{C3849A1F-A011-4D91-AC01-6DF91E5F40E4}" type="pres">
      <dgm:prSet presAssocID="{1F617A6A-4133-47F2-B557-C381F128DA3A}" presName="parTx" presStyleLbl="revTx" presStyleIdx="2" presStyleCnt="4">
        <dgm:presLayoutVars>
          <dgm:chMax val="0"/>
          <dgm:chPref val="0"/>
        </dgm:presLayoutVars>
      </dgm:prSet>
      <dgm:spPr/>
    </dgm:pt>
    <dgm:pt modelId="{05D3016F-30EF-4A19-96D8-ED3F23F11F15}" type="pres">
      <dgm:prSet presAssocID="{342F099D-CAA1-4D54-AB4E-8198E7ED6793}" presName="sibTrans" presStyleCnt="0"/>
      <dgm:spPr/>
    </dgm:pt>
    <dgm:pt modelId="{3A1AD9FA-1884-4A2C-BB50-6C0064847FB5}" type="pres">
      <dgm:prSet presAssocID="{E7370932-164C-44AB-A632-BEFB5B4208D7}" presName="compNode" presStyleCnt="0"/>
      <dgm:spPr/>
    </dgm:pt>
    <dgm:pt modelId="{E920D207-BA56-4D18-BC6D-4CAB4794AC45}" type="pres">
      <dgm:prSet presAssocID="{E7370932-164C-44AB-A632-BEFB5B4208D7}" presName="bgRect" presStyleLbl="bgShp" presStyleIdx="2" presStyleCnt="3"/>
      <dgm:spPr/>
    </dgm:pt>
    <dgm:pt modelId="{980B4474-8318-4ED7-8C2B-C65BF5E1A3E1}" type="pres">
      <dgm:prSet presAssocID="{E7370932-164C-44AB-A632-BEFB5B4208D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2F507EBB-52EB-40FD-8E96-4C15E8FA098A}" type="pres">
      <dgm:prSet presAssocID="{E7370932-164C-44AB-A632-BEFB5B4208D7}" presName="spaceRect" presStyleCnt="0"/>
      <dgm:spPr/>
    </dgm:pt>
    <dgm:pt modelId="{649B214C-A2BE-47A3-BC49-59920364B12D}" type="pres">
      <dgm:prSet presAssocID="{E7370932-164C-44AB-A632-BEFB5B4208D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09FA590E-6C9B-420C-9F2D-DB786A270C94}" type="presOf" srcId="{B8AA77E9-94DA-467A-BB54-02C669765F5E}" destId="{2DE3D2BB-142A-4363-82D0-A03FA98D8D0A}" srcOrd="0" destOrd="0" presId="urn:microsoft.com/office/officeart/2018/2/layout/IconVerticalSolidList"/>
    <dgm:cxn modelId="{9EC3F733-4D74-4845-B36F-B0DDDD554291}" srcId="{346D8EE9-0420-497A-964D-A5F3F52839A1}" destId="{B8AA77E9-94DA-467A-BB54-02C669765F5E}" srcOrd="0" destOrd="0" parTransId="{1123F9F0-83B1-4B40-903D-28B6EA87B452}" sibTransId="{7DE403FD-A5A8-4814-B6BC-200BFDF7E27F}"/>
    <dgm:cxn modelId="{16F78C3A-6BFC-498B-B255-7F8EFD7D83A1}" srcId="{E1576274-6544-4B28-BA51-6C15D4CAB190}" destId="{346D8EE9-0420-497A-964D-A5F3F52839A1}" srcOrd="0" destOrd="0" parTransId="{09990071-E91A-4D25-9DEB-D565B0DA958D}" sibTransId="{D8008A59-87B8-4E2D-8B74-C00001BD8EB4}"/>
    <dgm:cxn modelId="{8BFECB4B-DE07-4BAC-A8A5-00669229F7DC}" type="presOf" srcId="{E7370932-164C-44AB-A632-BEFB5B4208D7}" destId="{649B214C-A2BE-47A3-BC49-59920364B12D}" srcOrd="0" destOrd="0" presId="urn:microsoft.com/office/officeart/2018/2/layout/IconVerticalSolidList"/>
    <dgm:cxn modelId="{D7F8ED7E-E922-44CE-AB23-948EF14D9529}" type="presOf" srcId="{1F617A6A-4133-47F2-B557-C381F128DA3A}" destId="{C3849A1F-A011-4D91-AC01-6DF91E5F40E4}" srcOrd="0" destOrd="0" presId="urn:microsoft.com/office/officeart/2018/2/layout/IconVerticalSolidList"/>
    <dgm:cxn modelId="{4AB6D583-E05E-4839-9EEC-34847E468B31}" type="presOf" srcId="{E1576274-6544-4B28-BA51-6C15D4CAB190}" destId="{E9DC3F45-2373-4B99-8FC3-C625E0880D72}" srcOrd="0" destOrd="0" presId="urn:microsoft.com/office/officeart/2018/2/layout/IconVerticalSolidList"/>
    <dgm:cxn modelId="{8C89F0A3-DEB7-4D43-9AC8-D5B39ADECC45}" srcId="{E1576274-6544-4B28-BA51-6C15D4CAB190}" destId="{1F617A6A-4133-47F2-B557-C381F128DA3A}" srcOrd="1" destOrd="0" parTransId="{B99B69CF-8268-49AF-BA4F-83984DE4ACF6}" sibTransId="{342F099D-CAA1-4D54-AB4E-8198E7ED6793}"/>
    <dgm:cxn modelId="{2A8738B1-DE14-4900-A12C-07993C44A107}" srcId="{E1576274-6544-4B28-BA51-6C15D4CAB190}" destId="{E7370932-164C-44AB-A632-BEFB5B4208D7}" srcOrd="2" destOrd="0" parTransId="{9B476AC8-5CEE-4C3E-841B-76424797B12B}" sibTransId="{6A5C9BD7-407F-4E62-BE75-72B3FF7025C9}"/>
    <dgm:cxn modelId="{70A78DFF-BCB4-4C4C-A249-834612E4DF77}" type="presOf" srcId="{346D8EE9-0420-497A-964D-A5F3F52839A1}" destId="{583E9482-AE67-4F21-9F25-636F1E5FEEB1}" srcOrd="0" destOrd="0" presId="urn:microsoft.com/office/officeart/2018/2/layout/IconVerticalSolidList"/>
    <dgm:cxn modelId="{53D1C080-AA2B-4C05-A6F2-D8CC4C932271}" type="presParOf" srcId="{E9DC3F45-2373-4B99-8FC3-C625E0880D72}" destId="{2E140C7B-6D56-4FB8-8D83-4B1C0334CA4B}" srcOrd="0" destOrd="0" presId="urn:microsoft.com/office/officeart/2018/2/layout/IconVerticalSolidList"/>
    <dgm:cxn modelId="{66748972-67F9-4C03-B2F9-406525A20D46}" type="presParOf" srcId="{2E140C7B-6D56-4FB8-8D83-4B1C0334CA4B}" destId="{A830919B-F805-4BA2-AEEA-D4D527796B87}" srcOrd="0" destOrd="0" presId="urn:microsoft.com/office/officeart/2018/2/layout/IconVerticalSolidList"/>
    <dgm:cxn modelId="{8CD145C5-61C8-4479-9163-10350406D00D}" type="presParOf" srcId="{2E140C7B-6D56-4FB8-8D83-4B1C0334CA4B}" destId="{BA7487F9-8964-4086-B38A-6C7C3C50DE3D}" srcOrd="1" destOrd="0" presId="urn:microsoft.com/office/officeart/2018/2/layout/IconVerticalSolidList"/>
    <dgm:cxn modelId="{B44CCE5D-8316-4031-9478-C165EBBF70D5}" type="presParOf" srcId="{2E140C7B-6D56-4FB8-8D83-4B1C0334CA4B}" destId="{B16AE2D7-53B1-4083-9CF4-DC622997263E}" srcOrd="2" destOrd="0" presId="urn:microsoft.com/office/officeart/2018/2/layout/IconVerticalSolidList"/>
    <dgm:cxn modelId="{771EE0C4-9FAE-4B67-BCBC-6474ACE9DCE3}" type="presParOf" srcId="{2E140C7B-6D56-4FB8-8D83-4B1C0334CA4B}" destId="{583E9482-AE67-4F21-9F25-636F1E5FEEB1}" srcOrd="3" destOrd="0" presId="urn:microsoft.com/office/officeart/2018/2/layout/IconVerticalSolidList"/>
    <dgm:cxn modelId="{11663555-4A7F-4B53-B636-4A3785646E61}" type="presParOf" srcId="{2E140C7B-6D56-4FB8-8D83-4B1C0334CA4B}" destId="{2DE3D2BB-142A-4363-82D0-A03FA98D8D0A}" srcOrd="4" destOrd="0" presId="urn:microsoft.com/office/officeart/2018/2/layout/IconVerticalSolidList"/>
    <dgm:cxn modelId="{7F82D0F9-9831-4179-B467-1DED48897F8C}" type="presParOf" srcId="{E9DC3F45-2373-4B99-8FC3-C625E0880D72}" destId="{E1973661-D805-4C5B-A492-93F6B93D9F7C}" srcOrd="1" destOrd="0" presId="urn:microsoft.com/office/officeart/2018/2/layout/IconVerticalSolidList"/>
    <dgm:cxn modelId="{B972CBB6-2DFF-4D31-B7AC-F1C09AFFC26B}" type="presParOf" srcId="{E9DC3F45-2373-4B99-8FC3-C625E0880D72}" destId="{62C7FE81-525D-4A2D-A66F-C6BF1834ACC7}" srcOrd="2" destOrd="0" presId="urn:microsoft.com/office/officeart/2018/2/layout/IconVerticalSolidList"/>
    <dgm:cxn modelId="{0BE3A440-6FE7-496A-A822-D2E2732A904F}" type="presParOf" srcId="{62C7FE81-525D-4A2D-A66F-C6BF1834ACC7}" destId="{4CC5DA4A-C344-427A-BE77-CA14C0CA0434}" srcOrd="0" destOrd="0" presId="urn:microsoft.com/office/officeart/2018/2/layout/IconVerticalSolidList"/>
    <dgm:cxn modelId="{802D0C42-676D-453C-AB80-C46E42C24976}" type="presParOf" srcId="{62C7FE81-525D-4A2D-A66F-C6BF1834ACC7}" destId="{C37F1323-E089-4C26-A02D-D2C8262E4B04}" srcOrd="1" destOrd="0" presId="urn:microsoft.com/office/officeart/2018/2/layout/IconVerticalSolidList"/>
    <dgm:cxn modelId="{DCBE12BD-DD45-4E81-B57C-A92B9C6F3846}" type="presParOf" srcId="{62C7FE81-525D-4A2D-A66F-C6BF1834ACC7}" destId="{85FD01F4-3151-4C41-A790-6C72C2FE8F8E}" srcOrd="2" destOrd="0" presId="urn:microsoft.com/office/officeart/2018/2/layout/IconVerticalSolidList"/>
    <dgm:cxn modelId="{5034AB40-0500-4E10-832A-24EA1F3FA2C9}" type="presParOf" srcId="{62C7FE81-525D-4A2D-A66F-C6BF1834ACC7}" destId="{C3849A1F-A011-4D91-AC01-6DF91E5F40E4}" srcOrd="3" destOrd="0" presId="urn:microsoft.com/office/officeart/2018/2/layout/IconVerticalSolidList"/>
    <dgm:cxn modelId="{59781C27-42C0-4A94-A0DE-5C31437F8904}" type="presParOf" srcId="{E9DC3F45-2373-4B99-8FC3-C625E0880D72}" destId="{05D3016F-30EF-4A19-96D8-ED3F23F11F15}" srcOrd="3" destOrd="0" presId="urn:microsoft.com/office/officeart/2018/2/layout/IconVerticalSolidList"/>
    <dgm:cxn modelId="{4F731A28-CA10-411A-AE8F-434D2532CE0C}" type="presParOf" srcId="{E9DC3F45-2373-4B99-8FC3-C625E0880D72}" destId="{3A1AD9FA-1884-4A2C-BB50-6C0064847FB5}" srcOrd="4" destOrd="0" presId="urn:microsoft.com/office/officeart/2018/2/layout/IconVerticalSolidList"/>
    <dgm:cxn modelId="{55947396-A694-4DE7-A429-4BED72B7E422}" type="presParOf" srcId="{3A1AD9FA-1884-4A2C-BB50-6C0064847FB5}" destId="{E920D207-BA56-4D18-BC6D-4CAB4794AC45}" srcOrd="0" destOrd="0" presId="urn:microsoft.com/office/officeart/2018/2/layout/IconVerticalSolidList"/>
    <dgm:cxn modelId="{F00BDBF1-7F0E-4E24-AFB2-77800B47C9EE}" type="presParOf" srcId="{3A1AD9FA-1884-4A2C-BB50-6C0064847FB5}" destId="{980B4474-8318-4ED7-8C2B-C65BF5E1A3E1}" srcOrd="1" destOrd="0" presId="urn:microsoft.com/office/officeart/2018/2/layout/IconVerticalSolidList"/>
    <dgm:cxn modelId="{8A51AB97-D972-4295-ADCB-B743FA675BC7}" type="presParOf" srcId="{3A1AD9FA-1884-4A2C-BB50-6C0064847FB5}" destId="{2F507EBB-52EB-40FD-8E96-4C15E8FA098A}" srcOrd="2" destOrd="0" presId="urn:microsoft.com/office/officeart/2018/2/layout/IconVerticalSolidList"/>
    <dgm:cxn modelId="{A44F8F65-7FEA-4AAA-9F3A-060F2CDE02BB}" type="presParOf" srcId="{3A1AD9FA-1884-4A2C-BB50-6C0064847FB5}" destId="{649B214C-A2BE-47A3-BC49-59920364B1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0919B-F805-4BA2-AEEA-D4D527796B87}">
      <dsp:nvSpPr>
        <dsp:cNvPr id="0" name=""/>
        <dsp:cNvSpPr/>
      </dsp:nvSpPr>
      <dsp:spPr>
        <a:xfrm>
          <a:off x="0" y="582"/>
          <a:ext cx="6190459" cy="13621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487F9-8964-4086-B38A-6C7C3C50DE3D}">
      <dsp:nvSpPr>
        <dsp:cNvPr id="0" name=""/>
        <dsp:cNvSpPr/>
      </dsp:nvSpPr>
      <dsp:spPr>
        <a:xfrm>
          <a:off x="412052" y="307067"/>
          <a:ext cx="749186" cy="749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E9482-AE67-4F21-9F25-636F1E5FEEB1}">
      <dsp:nvSpPr>
        <dsp:cNvPr id="0" name=""/>
        <dsp:cNvSpPr/>
      </dsp:nvSpPr>
      <dsp:spPr>
        <a:xfrm>
          <a:off x="1573291" y="582"/>
          <a:ext cx="2785706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Read three times a week</a:t>
          </a:r>
          <a:endParaRPr lang="en-US" sz="2500" kern="1200"/>
        </a:p>
      </dsp:txBody>
      <dsp:txXfrm>
        <a:off x="1573291" y="582"/>
        <a:ext cx="2785706" cy="1362156"/>
      </dsp:txXfrm>
    </dsp:sp>
    <dsp:sp modelId="{2DE3D2BB-142A-4363-82D0-A03FA98D8D0A}">
      <dsp:nvSpPr>
        <dsp:cNvPr id="0" name=""/>
        <dsp:cNvSpPr/>
      </dsp:nvSpPr>
      <dsp:spPr>
        <a:xfrm>
          <a:off x="4358997" y="582"/>
          <a:ext cx="1831461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Checked on Monday, Wednesday, Friday</a:t>
          </a:r>
          <a:endParaRPr lang="en-US" sz="1800" kern="1200"/>
        </a:p>
      </dsp:txBody>
      <dsp:txXfrm>
        <a:off x="4358997" y="582"/>
        <a:ext cx="1831461" cy="1362156"/>
      </dsp:txXfrm>
    </dsp:sp>
    <dsp:sp modelId="{4CC5DA4A-C344-427A-BE77-CA14C0CA0434}">
      <dsp:nvSpPr>
        <dsp:cNvPr id="0" name=""/>
        <dsp:cNvSpPr/>
      </dsp:nvSpPr>
      <dsp:spPr>
        <a:xfrm>
          <a:off x="0" y="1703278"/>
          <a:ext cx="6190459" cy="13621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7F1323-E089-4C26-A02D-D2C8262E4B04}">
      <dsp:nvSpPr>
        <dsp:cNvPr id="0" name=""/>
        <dsp:cNvSpPr/>
      </dsp:nvSpPr>
      <dsp:spPr>
        <a:xfrm>
          <a:off x="412052" y="2009763"/>
          <a:ext cx="749186" cy="7491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49A1F-A011-4D91-AC01-6DF91E5F40E4}">
      <dsp:nvSpPr>
        <dsp:cNvPr id="0" name=""/>
        <dsp:cNvSpPr/>
      </dsp:nvSpPr>
      <dsp:spPr>
        <a:xfrm>
          <a:off x="1573291" y="1703278"/>
          <a:ext cx="4617167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Read for 20 mins</a:t>
          </a:r>
          <a:endParaRPr lang="en-US" sz="2500" kern="1200"/>
        </a:p>
      </dsp:txBody>
      <dsp:txXfrm>
        <a:off x="1573291" y="1703278"/>
        <a:ext cx="4617167" cy="1362156"/>
      </dsp:txXfrm>
    </dsp:sp>
    <dsp:sp modelId="{E920D207-BA56-4D18-BC6D-4CAB4794AC45}">
      <dsp:nvSpPr>
        <dsp:cNvPr id="0" name=""/>
        <dsp:cNvSpPr/>
      </dsp:nvSpPr>
      <dsp:spPr>
        <a:xfrm>
          <a:off x="0" y="3405974"/>
          <a:ext cx="6190459" cy="13621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0B4474-8318-4ED7-8C2B-C65BF5E1A3E1}">
      <dsp:nvSpPr>
        <dsp:cNvPr id="0" name=""/>
        <dsp:cNvSpPr/>
      </dsp:nvSpPr>
      <dsp:spPr>
        <a:xfrm>
          <a:off x="412052" y="3712459"/>
          <a:ext cx="749186" cy="7491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B214C-A2BE-47A3-BC49-59920364B12D}">
      <dsp:nvSpPr>
        <dsp:cNvPr id="0" name=""/>
        <dsp:cNvSpPr/>
      </dsp:nvSpPr>
      <dsp:spPr>
        <a:xfrm>
          <a:off x="1573291" y="3405974"/>
          <a:ext cx="4617167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Sign in reading logs</a:t>
          </a:r>
          <a:endParaRPr lang="en-US" sz="2500" kern="1200"/>
        </a:p>
      </dsp:txBody>
      <dsp:txXfrm>
        <a:off x="1573291" y="3405974"/>
        <a:ext cx="4617167" cy="1362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73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8473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16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414547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0764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588026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7249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7859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2869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5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1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74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37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4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3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7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3ED0CC-082F-4160-86E5-0D6041F12778}" type="datetime1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146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hardwickprimaryschoolderby.co.uk/website/year_6/18100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1994D-2C43-0CAE-38C7-ACB541D7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738" y="685798"/>
            <a:ext cx="6159273" cy="44958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1">
                <a:solidFill>
                  <a:schemeClr val="bg1"/>
                </a:solidFill>
              </a:rPr>
              <a:t>Welcome to Year 6 </a:t>
            </a:r>
          </a:p>
        </p:txBody>
      </p:sp>
    </p:spTree>
    <p:extLst>
      <p:ext uri="{BB962C8B-B14F-4D97-AF65-F5344CB8AC3E}">
        <p14:creationId xmlns:p14="http://schemas.microsoft.com/office/powerpoint/2010/main" val="64523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750D6-1B1A-563C-8B5A-022CD16C3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53497"/>
            <a:ext cx="10440988" cy="629215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3200" b="1" u="sng">
                <a:solidFill>
                  <a:schemeClr val="bg1"/>
                </a:solidFill>
                <a:latin typeface="XCCW Joined 10a" panose="03050602040000000000" pitchFamily="66" charset="0"/>
              </a:rPr>
              <a:t>Attendance information for parents</a:t>
            </a:r>
          </a:p>
          <a:p>
            <a:pPr algn="ctr"/>
            <a:endParaRPr lang="en-GB" sz="2800" b="1" u="sng">
              <a:solidFill>
                <a:schemeClr val="bg1"/>
              </a:solidFill>
              <a:latin typeface="XCCW Joined 10a" panose="03050602040000000000" pitchFamily="66" charset="0"/>
            </a:endParaRPr>
          </a:p>
          <a:p>
            <a:pPr marL="285750" indent="-285750" algn="just">
              <a:buFontTx/>
              <a:buChar char="-"/>
            </a:pPr>
            <a:r>
              <a:rPr lang="en-GB" sz="2800" b="1">
                <a:solidFill>
                  <a:schemeClr val="bg1"/>
                </a:solidFill>
                <a:latin typeface="XCCW Joined 10a" panose="03050602040000000000" pitchFamily="66" charset="0"/>
              </a:rPr>
              <a:t>Regular attendance at school is vital if children are to make good progress.</a:t>
            </a:r>
          </a:p>
          <a:p>
            <a:pPr marL="285750" indent="-285750" algn="just">
              <a:buFontTx/>
              <a:buChar char="-"/>
            </a:pPr>
            <a:r>
              <a:rPr lang="en-GB" sz="2800" b="1">
                <a:solidFill>
                  <a:schemeClr val="bg1"/>
                </a:solidFill>
                <a:latin typeface="XCCW Joined 10a" panose="03050602040000000000" pitchFamily="66" charset="0"/>
              </a:rPr>
              <a:t>Coming to school encourages children to have a responsible attitude towards school attendance and helps prepare them for adult life.</a:t>
            </a:r>
          </a:p>
          <a:p>
            <a:pPr marL="285750" indent="-285750" algn="just">
              <a:buFontTx/>
              <a:buChar char="-"/>
            </a:pPr>
            <a:r>
              <a:rPr lang="en-GB" sz="2800" b="1">
                <a:solidFill>
                  <a:schemeClr val="bg1"/>
                </a:solidFill>
                <a:latin typeface="XCCW Joined 10a" panose="03050602040000000000" pitchFamily="66" charset="0"/>
              </a:rPr>
              <a:t>Children are expected to attend school for the </a:t>
            </a:r>
            <a:r>
              <a:rPr lang="en-GB" sz="2800" b="1" u="sng">
                <a:solidFill>
                  <a:schemeClr val="bg1"/>
                </a:solidFill>
                <a:latin typeface="XCCW Joined 10a" panose="03050602040000000000" pitchFamily="66" charset="0"/>
              </a:rPr>
              <a:t>full 190 </a:t>
            </a:r>
            <a:r>
              <a:rPr lang="en-GB" sz="2800" b="1">
                <a:solidFill>
                  <a:schemeClr val="bg1"/>
                </a:solidFill>
                <a:latin typeface="XCCW Joined 10a" panose="03050602040000000000" pitchFamily="66" charset="0"/>
              </a:rPr>
              <a:t>days of the academic year.</a:t>
            </a:r>
          </a:p>
          <a:p>
            <a:pPr marL="285750" indent="-285750" algn="just">
              <a:buFontTx/>
              <a:buChar char="-"/>
            </a:pPr>
            <a:r>
              <a:rPr lang="en-GB" sz="2800" b="1">
                <a:solidFill>
                  <a:schemeClr val="bg1"/>
                </a:solidFill>
                <a:latin typeface="XCCW Joined 10a" panose="03050602040000000000" pitchFamily="66" charset="0"/>
              </a:rPr>
              <a:t>School gates open at 8:40. That’s when learning starts. Children who come to school late will miss out on vital learning.</a:t>
            </a:r>
          </a:p>
          <a:p>
            <a:pPr marL="285750" indent="-285750" algn="just">
              <a:buFontTx/>
              <a:buChar char="-"/>
            </a:pPr>
            <a:r>
              <a:rPr lang="en-GB" sz="2800" b="1">
                <a:solidFill>
                  <a:schemeClr val="bg1"/>
                </a:solidFill>
                <a:latin typeface="XCCW Joined 10a" panose="03050602040000000000" pitchFamily="66" charset="0"/>
              </a:rPr>
              <a:t>The school gates lock at 9am. Any children who come after 9am are late for school.</a:t>
            </a:r>
          </a:p>
          <a:p>
            <a:pPr marL="285750" indent="-285750" algn="just">
              <a:buFontTx/>
              <a:buChar char="-"/>
            </a:pPr>
            <a:r>
              <a:rPr lang="en-GB" sz="2800" b="1">
                <a:solidFill>
                  <a:schemeClr val="bg1"/>
                </a:solidFill>
                <a:latin typeface="XCCW Joined 10a" panose="03050602040000000000" pitchFamily="66" charset="0"/>
              </a:rPr>
              <a:t>FREE breakfast club for all children from 8:00 in the morning.</a:t>
            </a:r>
          </a:p>
          <a:p>
            <a:pPr marL="285750" indent="-285750" algn="just">
              <a:buFontTx/>
              <a:buChar char="-"/>
            </a:pPr>
            <a:r>
              <a:rPr lang="en-GB" sz="2800" b="1">
                <a:solidFill>
                  <a:schemeClr val="bg1"/>
                </a:solidFill>
                <a:latin typeface="XCCW Joined 10a" panose="03050602040000000000" pitchFamily="66" charset="0"/>
              </a:rPr>
              <a:t>Children not collected by 15:30 will need to be picked up from the office 	(3:30 pm)</a:t>
            </a:r>
          </a:p>
        </p:txBody>
      </p:sp>
    </p:spTree>
    <p:extLst>
      <p:ext uri="{BB962C8B-B14F-4D97-AF65-F5344CB8AC3E}">
        <p14:creationId xmlns:p14="http://schemas.microsoft.com/office/powerpoint/2010/main" val="21111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EF59-AF0F-0826-C4C5-20EE6D08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319" y="488769"/>
            <a:ext cx="8534400" cy="1507067"/>
          </a:xfrm>
        </p:spPr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Punctuality and 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B81DB-669F-A122-1969-9D1F9717A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586" y="2409825"/>
            <a:ext cx="10591361" cy="3959406"/>
          </a:xfrm>
        </p:spPr>
        <p:txBody>
          <a:bodyPr>
            <a:normAutofit fontScale="92500" lnSpcReduction="10000"/>
          </a:bodyPr>
          <a:lstStyle/>
          <a:p>
            <a:r>
              <a:rPr lang="en-GB" sz="2800">
                <a:solidFill>
                  <a:schemeClr val="tx1"/>
                </a:solidFill>
              </a:rPr>
              <a:t>School gates open at 08:40</a:t>
            </a:r>
          </a:p>
          <a:p>
            <a:pPr lvl="1"/>
            <a:r>
              <a:rPr lang="en-GB" sz="2400">
                <a:solidFill>
                  <a:schemeClr val="tx1"/>
                </a:solidFill>
              </a:rPr>
              <a:t>Morning session starts at 08:40</a:t>
            </a:r>
          </a:p>
          <a:p>
            <a:pPr lvl="1"/>
            <a:r>
              <a:rPr lang="en-GB" sz="2400">
                <a:solidFill>
                  <a:schemeClr val="tx1"/>
                </a:solidFill>
              </a:rPr>
              <a:t>School gates close at 08:55 and children who are late need to report to the office</a:t>
            </a:r>
          </a:p>
          <a:p>
            <a:r>
              <a:rPr lang="en-GB" sz="2800">
                <a:solidFill>
                  <a:schemeClr val="tx1"/>
                </a:solidFill>
              </a:rPr>
              <a:t>School gates open again at 15:10			(3:10 pm)</a:t>
            </a:r>
          </a:p>
          <a:p>
            <a:pPr lvl="1"/>
            <a:r>
              <a:rPr lang="en-GB" sz="2400">
                <a:solidFill>
                  <a:schemeClr val="tx1"/>
                </a:solidFill>
              </a:rPr>
              <a:t>Children not collected by 15:30 will need to be picked up from the office 	(3:30 pm)</a:t>
            </a:r>
          </a:p>
          <a:p>
            <a:pPr lvl="1"/>
            <a:endParaRPr lang="en-GB" sz="2400">
              <a:solidFill>
                <a:schemeClr val="tx1"/>
              </a:solidFill>
            </a:endParaRPr>
          </a:p>
          <a:p>
            <a:r>
              <a:rPr lang="en-GB" sz="2800">
                <a:solidFill>
                  <a:schemeClr val="tx1"/>
                </a:solidFill>
              </a:rPr>
              <a:t>FREE breakfast club for all children from 08:00 in the morning.</a:t>
            </a:r>
          </a:p>
          <a:p>
            <a:pPr lvl="1"/>
            <a:endParaRPr lang="en-GB" sz="2400">
              <a:solidFill>
                <a:schemeClr val="tx1"/>
              </a:solidFill>
            </a:endParaRPr>
          </a:p>
          <a:p>
            <a:endParaRPr lang="en-GB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9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9E01E21-9EB7-6CD0-B0AB-593AE91804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235"/>
          <a:stretch/>
        </p:blipFill>
        <p:spPr>
          <a:xfrm>
            <a:off x="553691" y="987853"/>
            <a:ext cx="10607946" cy="216616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14266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74CACB8-DD9F-9143-2398-CBB002183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0"/>
            <a:ext cx="977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25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1D66-C390-713B-3C77-EBD1AA92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449" y="581761"/>
            <a:ext cx="8534400" cy="839944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Homework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217686-EBDD-93F4-276C-9856BEBA62A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18399" y="1788612"/>
            <a:ext cx="4719498" cy="352242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223D66-AE68-6C8E-4564-C53645133212}"/>
              </a:ext>
            </a:extLst>
          </p:cNvPr>
          <p:cNvSpPr txBox="1"/>
          <p:nvPr/>
        </p:nvSpPr>
        <p:spPr>
          <a:xfrm>
            <a:off x="800449" y="1515981"/>
            <a:ext cx="74139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bg1"/>
                </a:solidFill>
              </a:rPr>
              <a:t>Homework set on Friday </a:t>
            </a:r>
          </a:p>
          <a:p>
            <a:r>
              <a:rPr lang="en-GB" sz="3200" b="1">
                <a:solidFill>
                  <a:schemeClr val="bg1"/>
                </a:solidFill>
              </a:rPr>
              <a:t>Returned by Wednesday</a:t>
            </a:r>
          </a:p>
        </p:txBody>
      </p:sp>
      <p:pic>
        <p:nvPicPr>
          <p:cNvPr id="1026" name="Picture 2" descr="Hamelin A4 8 mm Ruled and Margin 48 Pages Exercise Book - Purple (Pack of  10) : Amazon.co.uk: Everything Else">
            <a:extLst>
              <a:ext uri="{FF2B5EF4-FFF2-40B4-BE49-F238E27FC236}">
                <a16:creationId xmlns:a16="http://schemas.microsoft.com/office/drawing/2014/main" id="{D22D6D50-C587-AE99-980E-84CABE93A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0999">
            <a:off x="1765149" y="2898978"/>
            <a:ext cx="1925176" cy="320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937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B2B5E1-12CF-BCC0-CC40-BC044930E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290" y="109748"/>
            <a:ext cx="10497189" cy="648688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14337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AAA2BC-8143-9CD5-B9FE-95B2202AE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845" y="0"/>
            <a:ext cx="9342309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69602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AC8440-2021-9665-3B2E-E814B1463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06" y="0"/>
            <a:ext cx="9506788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80024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8">
            <a:extLst>
              <a:ext uri="{FF2B5EF4-FFF2-40B4-BE49-F238E27FC236}">
                <a16:creationId xmlns:a16="http://schemas.microsoft.com/office/drawing/2014/main" id="{2C33F367-76E5-4D2A-96B1-4FD443CDD1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Snip Diagonal Corner Rectangle 21">
            <a:extLst>
              <a:ext uri="{FF2B5EF4-FFF2-40B4-BE49-F238E27FC236}">
                <a16:creationId xmlns:a16="http://schemas.microsoft.com/office/drawing/2014/main" id="{6F769419-3E73-449D-B62A-0CDEC946A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8129873" cy="6858002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12">
            <a:extLst>
              <a:ext uri="{FF2B5EF4-FFF2-40B4-BE49-F238E27FC236}">
                <a16:creationId xmlns:a16="http://schemas.microsoft.com/office/drawing/2014/main" id="{A6515200-42F9-488F-9895-6CDBCD1E8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3185F0E-78D5-4C2D-9239-D3515B448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BD9142-FF9C-4EED-A027-18D095481B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F547D3-9752-4481-B3A8-50E08610B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1999C2F-3D0D-4813-9696-83630A6FE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C737390-C9CA-456B-9F40-D7A76EA24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1006F84-4486-2913-7335-D86BA2A3E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4012" y="880239"/>
            <a:ext cx="3578721" cy="2174642"/>
          </a:xfrm>
        </p:spPr>
        <p:txBody>
          <a:bodyPr>
            <a:normAutofit fontScale="90000"/>
          </a:bodyPr>
          <a:lstStyle/>
          <a:p>
            <a:r>
              <a:rPr lang="en-GB" sz="5400" b="1">
                <a:solidFill>
                  <a:schemeClr val="bg1"/>
                </a:solidFill>
              </a:rPr>
              <a:t>Reading</a:t>
            </a:r>
            <a:br>
              <a:rPr lang="en-GB" sz="5400" b="1">
                <a:solidFill>
                  <a:schemeClr val="bg1"/>
                </a:solidFill>
              </a:rPr>
            </a:br>
            <a:r>
              <a:rPr lang="en-GB" sz="5400" b="1">
                <a:solidFill>
                  <a:schemeClr val="bg1"/>
                </a:solidFill>
              </a:rPr>
              <a:t>RECORD</a:t>
            </a:r>
            <a:br>
              <a:rPr lang="en-GB" sz="5400" b="1">
                <a:solidFill>
                  <a:schemeClr val="bg1"/>
                </a:solidFill>
              </a:rPr>
            </a:br>
            <a:r>
              <a:rPr lang="en-GB" sz="5400" b="1">
                <a:solidFill>
                  <a:schemeClr val="bg1"/>
                </a:solidFill>
              </a:rPr>
              <a:t>Stamped</a:t>
            </a:r>
          </a:p>
        </p:txBody>
      </p:sp>
      <p:graphicFrame>
        <p:nvGraphicFramePr>
          <p:cNvPr id="37" name="Content Placeholder 2">
            <a:extLst>
              <a:ext uri="{FF2B5EF4-FFF2-40B4-BE49-F238E27FC236}">
                <a16:creationId xmlns:a16="http://schemas.microsoft.com/office/drawing/2014/main" id="{129C73E6-6554-5782-3BC2-3F7C7B2D2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3431252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Personalised Reading Record Book x 100 - Superstar Reader (A5 - 40 Pages)">
            <a:extLst>
              <a:ext uri="{FF2B5EF4-FFF2-40B4-BE49-F238E27FC236}">
                <a16:creationId xmlns:a16="http://schemas.microsoft.com/office/drawing/2014/main" id="{EB77214B-7DE7-07D9-1906-FA04D7C41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10" b="94762" l="10000" r="90000">
                        <a14:foregroundMark x1="46667" y1="76667" x2="46667" y2="76667"/>
                        <a14:foregroundMark x1="66190" y1="94762" x2="66190" y2="94762"/>
                        <a14:foregroundMark x1="51905" y1="80476" x2="51905" y2="80476"/>
                        <a14:foregroundMark x1="27143" y1="6190" x2="27143" y2="6190"/>
                        <a14:foregroundMark x1="68095" y1="7143" x2="68095" y2="7143"/>
                        <a14:foregroundMark x1="50000" y1="6190" x2="50000" y2="6190"/>
                        <a14:foregroundMark x1="43333" y1="5714" x2="43333" y2="5714"/>
                        <a14:foregroundMark x1="31905" y1="3810" x2="31905" y2="3810"/>
                        <a14:foregroundMark x1="28095" y1="3810" x2="28095" y2="3810"/>
                        <a14:foregroundMark x1="39524" y1="79524" x2="39524" y2="79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6486">
            <a:off x="7945531" y="3331737"/>
            <a:ext cx="3249408" cy="32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126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403C7F-76AE-4587-92A2-D4E41EBE6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56402-EEAD-DD9A-BCFB-DBBC154D7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12" y="633411"/>
            <a:ext cx="5627158" cy="1507067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bg1"/>
                </a:solidFill>
              </a:rPr>
              <a:t>Laptops</a:t>
            </a:r>
          </a:p>
        </p:txBody>
      </p:sp>
      <p:pic>
        <p:nvPicPr>
          <p:cNvPr id="5" name="Picture 4" descr="Laptop on a table">
            <a:extLst>
              <a:ext uri="{FF2B5EF4-FFF2-40B4-BE49-F238E27FC236}">
                <a16:creationId xmlns:a16="http://schemas.microsoft.com/office/drawing/2014/main" id="{7DA4C317-F648-B6D3-C278-D46CB3B40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96" r="40218" b="-1"/>
          <a:stretch/>
        </p:blipFill>
        <p:spPr>
          <a:xfrm>
            <a:off x="831" y="10"/>
            <a:ext cx="3502025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37AD9-26AA-F371-951C-BDAD4E567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4612" y="685800"/>
            <a:ext cx="6626072" cy="3615267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bg1"/>
                </a:solidFill>
              </a:rPr>
              <a:t>Out on Fridays</a:t>
            </a:r>
          </a:p>
          <a:p>
            <a:r>
              <a:rPr lang="en-GB" b="1">
                <a:solidFill>
                  <a:schemeClr val="bg1"/>
                </a:solidFill>
              </a:rPr>
              <a:t>Returned on Monday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6C71778-3DDA-4748-AEBB-2A4B75016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1F5C7D-5183-424E-BD72-BBFC59C5A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48F76E-D8DE-4826-901B-4E409024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AE84420-E672-4A16-8384-42BDDC4A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44D91EB-FA8D-4FD3-88F8-053F9962B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6B711F-46BD-4789-926C-CF2F01F71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021B648-61F2-8184-0B8C-7A7959B45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947" y="3285067"/>
            <a:ext cx="5092722" cy="319034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A8775E-7B7E-0190-7187-E05D3A1F3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410" y="954483"/>
            <a:ext cx="4947118" cy="122211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58669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8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1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7" r="-1" b="14686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 fontScale="92500" lnSpcReduction="20000"/>
          </a:bodyPr>
          <a:lstStyle/>
          <a:p>
            <a:pPr marL="369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Overview</a:t>
            </a:r>
          </a:p>
          <a:p>
            <a:pPr marL="3690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Punctuality and attendance</a:t>
            </a:r>
          </a:p>
          <a:p>
            <a:pPr marL="36900" lv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Homework</a:t>
            </a:r>
          </a:p>
          <a:p>
            <a:pPr marL="36900" lv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Home challenges</a:t>
            </a:r>
          </a:p>
          <a:p>
            <a:pPr marL="36900" lv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Knowledge organisers</a:t>
            </a:r>
          </a:p>
          <a:p>
            <a:pPr marL="36900" lv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Reading, Mon, Weds, Fri, logs, 15 min</a:t>
            </a:r>
          </a:p>
          <a:p>
            <a:pPr marL="36900" lv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Computers</a:t>
            </a:r>
          </a:p>
          <a:p>
            <a:pPr marL="36900" lv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Spellings</a:t>
            </a:r>
          </a:p>
          <a:p>
            <a:pPr marL="36900" lv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PE days and swimming</a:t>
            </a:r>
          </a:p>
          <a:p>
            <a:pPr marL="36900" lv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Website</a:t>
            </a:r>
          </a:p>
          <a:p>
            <a:pPr marL="36900" lvl="0" indent="0">
              <a:buNone/>
            </a:pPr>
            <a:r>
              <a:rPr lang="en-US" sz="1400" dirty="0">
                <a:solidFill>
                  <a:schemeClr val="bg1"/>
                </a:solidFill>
              </a:rPr>
              <a:t>Curriculum expectations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AE4C74-D8E9-16BD-883C-6201A77C3DE4}"/>
              </a:ext>
            </a:extLst>
          </p:cNvPr>
          <p:cNvSpPr txBox="1"/>
          <p:nvPr/>
        </p:nvSpPr>
        <p:spPr>
          <a:xfrm>
            <a:off x="847399" y="469726"/>
            <a:ext cx="6037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>
                <a:solidFill>
                  <a:schemeClr val="bg1"/>
                </a:solidFill>
              </a:rPr>
              <a:t>Spellings Homework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FAFACB-917F-BB4E-0EFC-57F538676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36185">
            <a:off x="742637" y="1559870"/>
            <a:ext cx="6247071" cy="212821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C4C063-3E83-4320-BE9C-B8B3756EC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87321">
            <a:off x="5801773" y="4393752"/>
            <a:ext cx="5137417" cy="130008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727012-56DC-C937-7DFD-9E12D5941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0741">
            <a:off x="7691551" y="1421518"/>
            <a:ext cx="3924300" cy="165735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2" descr="Hamelin A4 8 mm Ruled and Margin 48 Pages Exercise Book - Purple (Pack of  10) : Amazon.co.uk: Everything Else">
            <a:extLst>
              <a:ext uri="{FF2B5EF4-FFF2-40B4-BE49-F238E27FC236}">
                <a16:creationId xmlns:a16="http://schemas.microsoft.com/office/drawing/2014/main" id="{9A3729B1-9906-020D-B8C4-4EDD81266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0999">
            <a:off x="3334166" y="4138986"/>
            <a:ext cx="1406840" cy="234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080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816188-0213-2AF4-1C4E-6974D3382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99" y="109202"/>
            <a:ext cx="9578531" cy="663959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2" descr="Hamelin A4 8 mm Ruled and Margin 48 Pages Exercise Book - Purple (Pack of  10) : Amazon.co.uk: Everything Else">
            <a:extLst>
              <a:ext uri="{FF2B5EF4-FFF2-40B4-BE49-F238E27FC236}">
                <a16:creationId xmlns:a16="http://schemas.microsoft.com/office/drawing/2014/main" id="{AEC63045-0046-7686-8547-C4CF955C9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0999">
            <a:off x="10055207" y="2546358"/>
            <a:ext cx="1394451" cy="23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379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6DDB31-8929-C858-3146-0C97CB41C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5" y="0"/>
            <a:ext cx="9827195" cy="68580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2" descr="Hamelin A4 8 mm Ruled and Margin 48 Pages Exercise Book - Purple (Pack of  10) : Amazon.co.uk: Everything Else">
            <a:extLst>
              <a:ext uri="{FF2B5EF4-FFF2-40B4-BE49-F238E27FC236}">
                <a16:creationId xmlns:a16="http://schemas.microsoft.com/office/drawing/2014/main" id="{B5945F18-C50A-AA8F-B0D6-D69300F83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0999">
            <a:off x="9869930" y="2164690"/>
            <a:ext cx="1518841" cy="252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606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F2697E-C7F4-3691-C380-6DCF17717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94" y="196706"/>
            <a:ext cx="4096571" cy="637598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D1BA75-8EBD-B4F0-F35B-9561C0A81413}"/>
              </a:ext>
            </a:extLst>
          </p:cNvPr>
          <p:cNvSpPr txBox="1"/>
          <p:nvPr/>
        </p:nvSpPr>
        <p:spPr>
          <a:xfrm>
            <a:off x="5742322" y="285308"/>
            <a:ext cx="6106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>
                <a:solidFill>
                  <a:schemeClr val="bg1"/>
                </a:solidFill>
              </a:rPr>
              <a:t>School uniform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3E9450-11A1-97DD-34D2-9E1DEDCCF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890" y="795149"/>
            <a:ext cx="7345888" cy="263385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41B513-D479-AB74-4FDF-15D23D1A82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000"/>
          <a:stretch/>
        </p:blipFill>
        <p:spPr>
          <a:xfrm>
            <a:off x="5449935" y="3740020"/>
            <a:ext cx="5294716" cy="283267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17609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AEC8B-EAD4-B097-1EB2-8980E094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79" y="3581809"/>
            <a:ext cx="9772540" cy="1507067"/>
          </a:xfrm>
        </p:spPr>
        <p:txBody>
          <a:bodyPr>
            <a:noAutofit/>
          </a:bodyPr>
          <a:lstStyle/>
          <a:p>
            <a:r>
              <a:rPr lang="en-GB" sz="2400" b="1">
                <a:solidFill>
                  <a:schemeClr val="bg1"/>
                </a:solidFill>
              </a:rPr>
              <a:t>Swimming</a:t>
            </a:r>
            <a:br>
              <a:rPr lang="en-GB" sz="2400" b="1">
                <a:solidFill>
                  <a:schemeClr val="bg1"/>
                </a:solidFill>
              </a:rPr>
            </a:br>
            <a:br>
              <a:rPr lang="en-GB" sz="2400" b="1">
                <a:solidFill>
                  <a:schemeClr val="bg1"/>
                </a:solidFill>
              </a:rPr>
            </a:br>
            <a:r>
              <a:rPr lang="en-GB" sz="2400" b="1">
                <a:solidFill>
                  <a:srgbClr val="FF0000"/>
                </a:solidFill>
              </a:rPr>
              <a:t>ALL children will get the chance to go swimming this year</a:t>
            </a:r>
            <a:br>
              <a:rPr lang="en-GB" sz="2400" b="1">
                <a:solidFill>
                  <a:srgbClr val="FF0000"/>
                </a:solidFill>
              </a:rPr>
            </a:br>
            <a:br>
              <a:rPr lang="en-GB" sz="2400" b="1">
                <a:solidFill>
                  <a:srgbClr val="FF0000"/>
                </a:solidFill>
              </a:rPr>
            </a:br>
            <a:r>
              <a:rPr lang="en-GB" sz="2400" b="1">
                <a:solidFill>
                  <a:srgbClr val="FF0000"/>
                </a:solidFill>
              </a:rPr>
              <a:t>We are starting with the girls</a:t>
            </a:r>
            <a:br>
              <a:rPr lang="en-GB" sz="2400" b="1">
                <a:solidFill>
                  <a:srgbClr val="FF0000"/>
                </a:solidFill>
              </a:rPr>
            </a:br>
            <a:r>
              <a:rPr lang="en-GB" sz="2400" b="1">
                <a:solidFill>
                  <a:srgbClr val="FF0000"/>
                </a:solidFill>
              </a:rPr>
              <a:t>We have a “reserve list” to enable as many children to receive swimming lessons as possible.</a:t>
            </a:r>
            <a:br>
              <a:rPr lang="en-GB" sz="2400" b="1">
                <a:solidFill>
                  <a:schemeClr val="bg1"/>
                </a:solidFill>
              </a:rPr>
            </a:br>
            <a:br>
              <a:rPr lang="en-GB" sz="2400" b="1">
                <a:solidFill>
                  <a:schemeClr val="bg1"/>
                </a:solidFill>
              </a:rPr>
            </a:br>
            <a:r>
              <a:rPr lang="en-GB" sz="2400" b="1">
                <a:solidFill>
                  <a:schemeClr val="bg1"/>
                </a:solidFill>
              </a:rPr>
              <a:t>Cap and Towel</a:t>
            </a:r>
            <a:br>
              <a:rPr lang="en-GB" sz="2400" b="1">
                <a:solidFill>
                  <a:schemeClr val="bg1"/>
                </a:solidFill>
              </a:rPr>
            </a:br>
            <a:r>
              <a:rPr lang="en-GB" sz="2400" b="1">
                <a:solidFill>
                  <a:schemeClr val="bg1"/>
                </a:solidFill>
              </a:rPr>
              <a:t>Single piece swimming costume (Girls)</a:t>
            </a:r>
            <a:br>
              <a:rPr lang="en-GB" sz="2400" b="1">
                <a:solidFill>
                  <a:schemeClr val="bg1"/>
                </a:solidFill>
              </a:rPr>
            </a:br>
            <a:r>
              <a:rPr lang="en-GB" sz="2400" b="1">
                <a:solidFill>
                  <a:schemeClr val="bg1"/>
                </a:solidFill>
              </a:rPr>
              <a:t>Above-KNEE </a:t>
            </a:r>
            <a:r>
              <a:rPr lang="en-GB" sz="2400" b="1">
                <a:solidFill>
                  <a:srgbClr val="FF0000"/>
                </a:solidFill>
              </a:rPr>
              <a:t>PROPER</a:t>
            </a:r>
            <a:r>
              <a:rPr lang="en-GB" sz="2400" b="1">
                <a:solidFill>
                  <a:schemeClr val="bg1"/>
                </a:solidFill>
              </a:rPr>
              <a:t> swimming trunks (BOYS)</a:t>
            </a:r>
          </a:p>
        </p:txBody>
      </p:sp>
      <p:pic>
        <p:nvPicPr>
          <p:cNvPr id="2050" name="Picture 2" descr="Year 4 Swimming | Kingsfield School">
            <a:extLst>
              <a:ext uri="{FF2B5EF4-FFF2-40B4-BE49-F238E27FC236}">
                <a16:creationId xmlns:a16="http://schemas.microsoft.com/office/drawing/2014/main" id="{7AD60E36-F423-949A-1A3D-C1392E23E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014" y="231777"/>
            <a:ext cx="3674076" cy="235140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172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09E55-28E3-13B5-6329-2A99F956D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81" y="96959"/>
            <a:ext cx="8534400" cy="706171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7924E-AFDE-95BC-FD27-72591803E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210" y="96960"/>
            <a:ext cx="10189000" cy="1378756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https://www.hardwickprimaryschoolderby.co.uk/website/year_6/181002</a:t>
            </a:r>
            <a:r>
              <a:rPr lang="en-GB">
                <a:solidFill>
                  <a:schemeClr val="bg1"/>
                </a:solidFill>
              </a:rPr>
              <a:t> </a:t>
            </a:r>
          </a:p>
          <a:p>
            <a:endParaRPr lang="en-GB">
              <a:solidFill>
                <a:schemeClr val="tx2">
                  <a:lumMod val="75000"/>
                </a:schemeClr>
              </a:solidFill>
            </a:endParaRPr>
          </a:p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711229-4D26-62BA-FCDB-4FE317935F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91" b="10941"/>
          <a:stretch/>
        </p:blipFill>
        <p:spPr>
          <a:xfrm>
            <a:off x="801938" y="803130"/>
            <a:ext cx="10169715" cy="581495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95290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7F829-3079-651B-DF36-6F47DEC4F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04" y="212512"/>
            <a:ext cx="11452633" cy="1507067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Maths </a:t>
            </a:r>
            <a:r>
              <a:rPr lang="en-GB" b="1" u="sng">
                <a:solidFill>
                  <a:schemeClr val="bg1"/>
                </a:solidFill>
              </a:rPr>
              <a:t>Fluency</a:t>
            </a:r>
            <a:r>
              <a:rPr lang="en-GB" b="1">
                <a:solidFill>
                  <a:schemeClr val="bg1"/>
                </a:solidFill>
              </a:rPr>
              <a:t> – How can YOU HELP at home?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2A22D-4C84-12F7-2EA9-5C4A688F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10356954" cy="3615267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X Tables (including division)</a:t>
            </a:r>
          </a:p>
          <a:p>
            <a:r>
              <a:rPr lang="en-GB" b="1">
                <a:solidFill>
                  <a:schemeClr val="bg1"/>
                </a:solidFill>
              </a:rPr>
              <a:t>Number Bonds</a:t>
            </a:r>
          </a:p>
          <a:p>
            <a:r>
              <a:rPr lang="en-GB" b="1">
                <a:solidFill>
                  <a:schemeClr val="bg1"/>
                </a:solidFill>
              </a:rPr>
              <a:t>Reading the time</a:t>
            </a:r>
          </a:p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C9D55-8A50-A446-094E-BB2401497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73786">
            <a:off x="7448519" y="1819715"/>
            <a:ext cx="3592647" cy="372951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A4D63E-26CB-96BC-2BB4-200AA6532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963777">
            <a:off x="797089" y="3757401"/>
            <a:ext cx="2452089" cy="18413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28" name="Picture 4" descr="Identifying quarter to on an analogue clock">
            <a:extLst>
              <a:ext uri="{FF2B5EF4-FFF2-40B4-BE49-F238E27FC236}">
                <a16:creationId xmlns:a16="http://schemas.microsoft.com/office/drawing/2014/main" id="{ACF62BCD-7904-209D-3190-659150470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229" y="4301067"/>
            <a:ext cx="19621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D digital clock: HxWxD 118 x 333 x 39 mm | KAISER+KRAFT">
            <a:extLst>
              <a:ext uri="{FF2B5EF4-FFF2-40B4-BE49-F238E27FC236}">
                <a16:creationId xmlns:a16="http://schemas.microsoft.com/office/drawing/2014/main" id="{B2773220-7B97-E7CD-FFE7-D37EAA5180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3" b="34390"/>
          <a:stretch/>
        </p:blipFill>
        <p:spPr bwMode="auto">
          <a:xfrm>
            <a:off x="3660517" y="2912952"/>
            <a:ext cx="2925989" cy="9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5682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1664F-AF88-6208-F495-730A6D27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8A6BB-3787-7C86-57EB-805FE651A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360035-58DE-8444-EAAD-11F20040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07" y="486229"/>
            <a:ext cx="10321269" cy="58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35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1664F-AF88-6208-F495-730A6D27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8A6BB-3787-7C86-57EB-805FE651A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0316B-1F1B-CFED-9233-5D7258DD0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90487"/>
            <a:ext cx="945832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260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1664F-AF88-6208-F495-730A6D27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8A6BB-3787-7C86-57EB-805FE651A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DAA607-A9C8-01C6-3D6B-681BEA614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444" y="0"/>
            <a:ext cx="5637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03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685442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Meet the </a:t>
            </a:r>
            <a:r>
              <a:rPr lang="en-US" err="1">
                <a:solidFill>
                  <a:schemeClr val="bg1"/>
                </a:solidFill>
              </a:rPr>
              <a:t>StaFf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697" y="2735737"/>
            <a:ext cx="6400800" cy="3688309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Mrs Haider			6PC</a:t>
            </a:r>
          </a:p>
          <a:p>
            <a:r>
              <a:rPr lang="en-US" b="1" dirty="0">
                <a:solidFill>
                  <a:schemeClr val="bg1"/>
                </a:solidFill>
              </a:rPr>
              <a:t>Mrs Baig				6FN</a:t>
            </a:r>
          </a:p>
          <a:p>
            <a:r>
              <a:rPr lang="en-US" b="1" dirty="0">
                <a:solidFill>
                  <a:schemeClr val="bg1"/>
                </a:solidFill>
              </a:rPr>
              <a:t>Mr Jurd				6HR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TAs</a:t>
            </a:r>
          </a:p>
          <a:p>
            <a:r>
              <a:rPr lang="en-US" b="1" dirty="0">
                <a:solidFill>
                  <a:schemeClr val="bg1"/>
                </a:solidFill>
              </a:rPr>
              <a:t>Mrs Perry</a:t>
            </a:r>
          </a:p>
          <a:p>
            <a:r>
              <a:rPr lang="en-US" b="1" dirty="0">
                <a:solidFill>
                  <a:schemeClr val="bg1"/>
                </a:solidFill>
              </a:rPr>
              <a:t>Mrs Fardoos</a:t>
            </a:r>
          </a:p>
          <a:p>
            <a:r>
              <a:rPr lang="en-US" b="1" dirty="0">
                <a:solidFill>
                  <a:schemeClr val="bg1"/>
                </a:solidFill>
              </a:rPr>
              <a:t>Miss Mahmood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F9AB-1A99-6DD1-0610-BA2985A9A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32" y="227752"/>
            <a:ext cx="8534400" cy="1507067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SATS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E3C8B-C58E-949E-11B4-037CBD0FC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Week of 13</a:t>
            </a:r>
            <a:r>
              <a:rPr lang="en-GB" b="1" baseline="30000">
                <a:solidFill>
                  <a:schemeClr val="bg1"/>
                </a:solidFill>
              </a:rPr>
              <a:t>th</a:t>
            </a:r>
            <a:r>
              <a:rPr lang="en-GB" b="1">
                <a:solidFill>
                  <a:schemeClr val="bg1"/>
                </a:solidFill>
              </a:rPr>
              <a:t> of May 2024</a:t>
            </a:r>
          </a:p>
          <a:p>
            <a:r>
              <a:rPr lang="en-GB" b="1">
                <a:solidFill>
                  <a:schemeClr val="bg1"/>
                </a:solidFill>
              </a:rPr>
              <a:t>(Half term – 27</a:t>
            </a:r>
            <a:r>
              <a:rPr lang="en-GB" b="1" baseline="30000">
                <a:solidFill>
                  <a:schemeClr val="bg1"/>
                </a:solidFill>
              </a:rPr>
              <a:t>th</a:t>
            </a:r>
            <a:r>
              <a:rPr lang="en-GB" b="1">
                <a:solidFill>
                  <a:schemeClr val="bg1"/>
                </a:solidFill>
              </a:rPr>
              <a:t> May)</a:t>
            </a:r>
          </a:p>
          <a:p>
            <a:r>
              <a:rPr lang="en-GB" b="1">
                <a:solidFill>
                  <a:schemeClr val="bg1"/>
                </a:solidFill>
              </a:rPr>
              <a:t>(Bank Holiday 6</a:t>
            </a:r>
            <a:r>
              <a:rPr lang="en-GB" b="1" baseline="30000">
                <a:solidFill>
                  <a:schemeClr val="bg1"/>
                </a:solidFill>
              </a:rPr>
              <a:t>th</a:t>
            </a:r>
            <a:r>
              <a:rPr lang="en-GB" b="1">
                <a:solidFill>
                  <a:schemeClr val="bg1"/>
                </a:solidFill>
              </a:rPr>
              <a:t> May)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1DFAF-5F1A-2040-D68C-8BA61D34B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702" y="397933"/>
            <a:ext cx="4867275" cy="20955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CB9918-A06A-6DD3-8227-2B34C7DCD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449" y="2886054"/>
            <a:ext cx="4124325" cy="22479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0CB6D2-7E87-F13F-1343-80DC73253B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235"/>
          <a:stretch/>
        </p:blipFill>
        <p:spPr>
          <a:xfrm>
            <a:off x="209021" y="3717842"/>
            <a:ext cx="6882098" cy="140533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34880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E3223-E908-197E-8056-1353DC31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31791"/>
            <a:ext cx="8534400" cy="1507067"/>
          </a:xfrm>
        </p:spPr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B539E-B3D5-9EAB-C16C-72FCAE501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307" y="1838858"/>
            <a:ext cx="8534400" cy="3615267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Help your child get to school, every day, on time</a:t>
            </a:r>
          </a:p>
          <a:p>
            <a:r>
              <a:rPr lang="en-GB" b="1">
                <a:solidFill>
                  <a:schemeClr val="bg1"/>
                </a:solidFill>
              </a:rPr>
              <a:t>Make sure your child has the right uniform and PE equipment</a:t>
            </a:r>
          </a:p>
          <a:p>
            <a:r>
              <a:rPr lang="en-GB" b="1">
                <a:solidFill>
                  <a:schemeClr val="bg1"/>
                </a:solidFill>
              </a:rPr>
              <a:t>Ensure your child knows their times-tables and number bonds</a:t>
            </a:r>
          </a:p>
          <a:p>
            <a:r>
              <a:rPr lang="en-GB" b="1">
                <a:solidFill>
                  <a:schemeClr val="bg1"/>
                </a:solidFill>
              </a:rPr>
              <a:t>Try to READ with your child AS MUCH AS POSSIBLE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245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A875F-292A-75E3-8783-27F4A833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36" y="754576"/>
            <a:ext cx="8534400" cy="1507067"/>
          </a:xfrm>
        </p:spPr>
        <p:txBody>
          <a:bodyPr/>
          <a:lstStyle/>
          <a:p>
            <a:r>
              <a:rPr lang="en-GB" b="1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5890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B51263-6FC9-385C-E07F-E35C0B8B4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442912"/>
            <a:ext cx="1084897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8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9CE5BC-01BB-8FE9-A782-637824FE9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447675"/>
            <a:ext cx="1084897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5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D6C65B-1C8E-A887-5B48-EA94406CE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742950"/>
            <a:ext cx="108108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18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83D3-B995-6CFF-8A9B-AC6CFFE0B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358973"/>
            <a:ext cx="8534400" cy="1507067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Punctuality and Attendance</a:t>
            </a:r>
            <a:br>
              <a:rPr lang="en-GB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(Term dates are on the website)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A6E53D-3E9D-D523-A4FB-4243E017C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EC995A-B138-67E4-FB76-C0FB6B96D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704" y="1876584"/>
            <a:ext cx="7296538" cy="484896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B844D2-D48C-EE98-63E4-8F4D5C0C1441}"/>
              </a:ext>
            </a:extLst>
          </p:cNvPr>
          <p:cNvCxnSpPr/>
          <p:nvPr/>
        </p:nvCxnSpPr>
        <p:spPr>
          <a:xfrm>
            <a:off x="4366727" y="5906278"/>
            <a:ext cx="8957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95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FB1D42-D325-C257-248E-5567727C4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124" y="188658"/>
            <a:ext cx="8494305" cy="648068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8313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ee the source image">
            <a:extLst>
              <a:ext uri="{FF2B5EF4-FFF2-40B4-BE49-F238E27FC236}">
                <a16:creationId xmlns:a16="http://schemas.microsoft.com/office/drawing/2014/main" id="{17D31603-0D84-F005-6AC8-FF2909EEA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781988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c0225a-89cb-4663-9abb-a7c8dd23678a" xsi:nil="true"/>
    <lcf76f155ced4ddcb4097134ff3c332f xmlns="efc0225a-89cb-4663-9abb-a7c8dd23678a">
      <Terms xmlns="http://schemas.microsoft.com/office/infopath/2007/PartnerControls"/>
    </lcf76f155ced4ddcb4097134ff3c332f>
    <TaxCatchAll xmlns="ef73bf67-129f-4d70-a56c-66f90680503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C1DE56036920418529608E9D78CC9D" ma:contentTypeVersion="17" ma:contentTypeDescription="Create a new document." ma:contentTypeScope="" ma:versionID="31014e1b4c3b41d1a0b5f4fb68a2c252">
  <xsd:schema xmlns:xsd="http://www.w3.org/2001/XMLSchema" xmlns:xs="http://www.w3.org/2001/XMLSchema" xmlns:p="http://schemas.microsoft.com/office/2006/metadata/properties" xmlns:ns2="efc0225a-89cb-4663-9abb-a7c8dd23678a" xmlns:ns3="ef73bf67-129f-4d70-a56c-66f906805033" targetNamespace="http://schemas.microsoft.com/office/2006/metadata/properties" ma:root="true" ma:fieldsID="eabad7363af6a1363cffc9952e4f7017" ns2:_="" ns3:_="">
    <xsd:import namespace="efc0225a-89cb-4663-9abb-a7c8dd23678a"/>
    <xsd:import namespace="ef73bf67-129f-4d70-a56c-66f9068050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0225a-89cb-4663-9abb-a7c8dd2367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3dede57-465c-4846-ac19-a7844b6230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73bf67-129f-4d70-a56c-66f90680503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ec98306-5516-48eb-afd0-9326e80ef368}" ma:internalName="TaxCatchAll" ma:showField="CatchAllData" ma:web="ef73bf67-129f-4d70-a56c-66f9068050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4C00F4-06E9-43E3-AD97-88A857CEFA82}">
  <ds:schemaRefs>
    <ds:schemaRef ds:uri="ef73bf67-129f-4d70-a56c-66f906805033"/>
    <ds:schemaRef ds:uri="efc0225a-89cb-4663-9abb-a7c8dd23678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6202C55-7CF6-4A5C-9493-86ED16C15276}">
  <ds:schemaRefs>
    <ds:schemaRef ds:uri="ef73bf67-129f-4d70-a56c-66f906805033"/>
    <ds:schemaRef ds:uri="efc0225a-89cb-4663-9abb-a7c8dd23678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</TotalTime>
  <Words>488</Words>
  <Application>Microsoft Office PowerPoint</Application>
  <PresentationFormat>Widescreen</PresentationFormat>
  <Paragraphs>74</Paragraphs>
  <Slides>32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Century Gothic</vt:lpstr>
      <vt:lpstr>Wingdings 3</vt:lpstr>
      <vt:lpstr>XCCW Joined 10a</vt:lpstr>
      <vt:lpstr>Slice</vt:lpstr>
      <vt:lpstr>Welcome to Year 6 </vt:lpstr>
      <vt:lpstr>Agenda</vt:lpstr>
      <vt:lpstr>Meet the StaFf</vt:lpstr>
      <vt:lpstr>PowerPoint Presentation</vt:lpstr>
      <vt:lpstr>PowerPoint Presentation</vt:lpstr>
      <vt:lpstr>PowerPoint Presentation</vt:lpstr>
      <vt:lpstr>Punctuality and Attendance (Term dates are on the website)</vt:lpstr>
      <vt:lpstr>PowerPoint Presentation</vt:lpstr>
      <vt:lpstr>PowerPoint Presentation</vt:lpstr>
      <vt:lpstr>PowerPoint Presentation</vt:lpstr>
      <vt:lpstr>Punctuality and Attendance</vt:lpstr>
      <vt:lpstr>PowerPoint Presentation</vt:lpstr>
      <vt:lpstr>PowerPoint Presentation</vt:lpstr>
      <vt:lpstr>Homework</vt:lpstr>
      <vt:lpstr>PowerPoint Presentation</vt:lpstr>
      <vt:lpstr>PowerPoint Presentation</vt:lpstr>
      <vt:lpstr>PowerPoint Presentation</vt:lpstr>
      <vt:lpstr>Reading RECORD Stamped</vt:lpstr>
      <vt:lpstr>Laptops</vt:lpstr>
      <vt:lpstr>PowerPoint Presentation</vt:lpstr>
      <vt:lpstr>PowerPoint Presentation</vt:lpstr>
      <vt:lpstr>PowerPoint Presentation</vt:lpstr>
      <vt:lpstr>PowerPoint Presentation</vt:lpstr>
      <vt:lpstr>Swimming  ALL children will get the chance to go swimming this year  We are starting with the girls We have a “reserve list” to enable as many children to receive swimming lessons as possible.  Cap and Towel Single piece swimming costume (Girls) Above-KNEE PROPER swimming trunks (BOYS)</vt:lpstr>
      <vt:lpstr>Website</vt:lpstr>
      <vt:lpstr>Maths Fluency – How can YOU HELP at home? </vt:lpstr>
      <vt:lpstr>PowerPoint Presentation</vt:lpstr>
      <vt:lpstr>PowerPoint Presentation</vt:lpstr>
      <vt:lpstr>PowerPoint Presentation</vt:lpstr>
      <vt:lpstr>SATS dates</vt:lpstr>
      <vt:lpstr>Summary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Y6 Parent Workshop</dc:title>
  <dc:creator>Andrew Jurd</dc:creator>
  <cp:lastModifiedBy>Aisha Awaan</cp:lastModifiedBy>
  <cp:revision>2</cp:revision>
  <cp:lastPrinted>2022-10-05T11:17:09Z</cp:lastPrinted>
  <dcterms:created xsi:type="dcterms:W3CDTF">2022-09-20T12:34:17Z</dcterms:created>
  <dcterms:modified xsi:type="dcterms:W3CDTF">2023-10-04T20:37:28Z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0x0101003CC1DE56036920418529608E9D78CC9D</vt:lpwstr>
  </property>
  <property fmtid="{D5CDD505-2E9C-101B-9397-08002B2CF9AE}" pid="3" name="MediaServiceImageTags">
    <vt:lpwstr/>
  </property>
</Properties>
</file>