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58" r:id="rId6"/>
    <p:sldId id="259" r:id="rId7"/>
    <p:sldId id="267" r:id="rId8"/>
    <p:sldId id="270" r:id="rId9"/>
    <p:sldId id="271" r:id="rId10"/>
    <p:sldId id="260" r:id="rId11"/>
    <p:sldId id="262" r:id="rId12"/>
    <p:sldId id="261" r:id="rId13"/>
    <p:sldId id="265" r:id="rId14"/>
    <p:sldId id="266" r:id="rId15"/>
    <p:sldId id="268" r:id="rId16"/>
    <p:sldId id="269"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F687FFE-B389-4FB9-8888-E1F88B51183D}" v="5" dt="2023-10-03T10:39:25.3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7" d="100"/>
          <a:sy n="107" d="100"/>
        </p:scale>
        <p:origin x="76" y="3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CCAE4-0D1C-C8D7-1676-C6E86F800CF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C3F99F6-FBCF-9F62-877A-810B052AEC1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B33F853-BAA0-8800-8D55-F96B2ABBED1B}"/>
              </a:ext>
            </a:extLst>
          </p:cNvPr>
          <p:cNvSpPr>
            <a:spLocks noGrp="1"/>
          </p:cNvSpPr>
          <p:nvPr>
            <p:ph type="dt" sz="half" idx="10"/>
          </p:nvPr>
        </p:nvSpPr>
        <p:spPr/>
        <p:txBody>
          <a:bodyPr/>
          <a:lstStyle/>
          <a:p>
            <a:fld id="{EBAA6972-6E2E-4A5A-8269-4A592C45DC00}" type="datetimeFigureOut">
              <a:rPr lang="en-GB" smtClean="0"/>
              <a:t>04/10/2023</a:t>
            </a:fld>
            <a:endParaRPr lang="en-GB"/>
          </a:p>
        </p:txBody>
      </p:sp>
      <p:sp>
        <p:nvSpPr>
          <p:cNvPr id="5" name="Footer Placeholder 4">
            <a:extLst>
              <a:ext uri="{FF2B5EF4-FFF2-40B4-BE49-F238E27FC236}">
                <a16:creationId xmlns:a16="http://schemas.microsoft.com/office/drawing/2014/main" id="{44003BF0-C897-452B-13A7-C111E63BB9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F7501C5-5C09-0584-35D2-45B990958F80}"/>
              </a:ext>
            </a:extLst>
          </p:cNvPr>
          <p:cNvSpPr>
            <a:spLocks noGrp="1"/>
          </p:cNvSpPr>
          <p:nvPr>
            <p:ph type="sldNum" sz="quarter" idx="12"/>
          </p:nvPr>
        </p:nvSpPr>
        <p:spPr/>
        <p:txBody>
          <a:bodyPr/>
          <a:lstStyle/>
          <a:p>
            <a:fld id="{EEDEC0BE-E51D-44C4-916A-385678E02B1F}" type="slidenum">
              <a:rPr lang="en-GB" smtClean="0"/>
              <a:t>‹#›</a:t>
            </a:fld>
            <a:endParaRPr lang="en-GB"/>
          </a:p>
        </p:txBody>
      </p:sp>
    </p:spTree>
    <p:extLst>
      <p:ext uri="{BB962C8B-B14F-4D97-AF65-F5344CB8AC3E}">
        <p14:creationId xmlns:p14="http://schemas.microsoft.com/office/powerpoint/2010/main" val="41754237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8388F-9225-11C2-9ABE-0D25EC9ED29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9938777-E678-1369-5A1B-2444C17FF54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7D5B614-D25F-48C8-AFD7-1D05AAB7655F}"/>
              </a:ext>
            </a:extLst>
          </p:cNvPr>
          <p:cNvSpPr>
            <a:spLocks noGrp="1"/>
          </p:cNvSpPr>
          <p:nvPr>
            <p:ph type="dt" sz="half" idx="10"/>
          </p:nvPr>
        </p:nvSpPr>
        <p:spPr/>
        <p:txBody>
          <a:bodyPr/>
          <a:lstStyle/>
          <a:p>
            <a:fld id="{EBAA6972-6E2E-4A5A-8269-4A592C45DC00}" type="datetimeFigureOut">
              <a:rPr lang="en-GB" smtClean="0"/>
              <a:t>04/10/2023</a:t>
            </a:fld>
            <a:endParaRPr lang="en-GB"/>
          </a:p>
        </p:txBody>
      </p:sp>
      <p:sp>
        <p:nvSpPr>
          <p:cNvPr id="5" name="Footer Placeholder 4">
            <a:extLst>
              <a:ext uri="{FF2B5EF4-FFF2-40B4-BE49-F238E27FC236}">
                <a16:creationId xmlns:a16="http://schemas.microsoft.com/office/drawing/2014/main" id="{700E081D-E013-C9BB-296B-CD8B14494F5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605F7E7-C4E4-3B72-68B5-4FFC3F2ACF52}"/>
              </a:ext>
            </a:extLst>
          </p:cNvPr>
          <p:cNvSpPr>
            <a:spLocks noGrp="1"/>
          </p:cNvSpPr>
          <p:nvPr>
            <p:ph type="sldNum" sz="quarter" idx="12"/>
          </p:nvPr>
        </p:nvSpPr>
        <p:spPr/>
        <p:txBody>
          <a:bodyPr/>
          <a:lstStyle/>
          <a:p>
            <a:fld id="{EEDEC0BE-E51D-44C4-916A-385678E02B1F}" type="slidenum">
              <a:rPr lang="en-GB" smtClean="0"/>
              <a:t>‹#›</a:t>
            </a:fld>
            <a:endParaRPr lang="en-GB"/>
          </a:p>
        </p:txBody>
      </p:sp>
    </p:spTree>
    <p:extLst>
      <p:ext uri="{BB962C8B-B14F-4D97-AF65-F5344CB8AC3E}">
        <p14:creationId xmlns:p14="http://schemas.microsoft.com/office/powerpoint/2010/main" val="3825451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29B1D0D-B7A4-F123-5C3B-3AC84A7AE38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1663604-4416-8EA4-00A2-CE77322701A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50793C-7780-3EC0-91BA-9ED38FBC7EDC}"/>
              </a:ext>
            </a:extLst>
          </p:cNvPr>
          <p:cNvSpPr>
            <a:spLocks noGrp="1"/>
          </p:cNvSpPr>
          <p:nvPr>
            <p:ph type="dt" sz="half" idx="10"/>
          </p:nvPr>
        </p:nvSpPr>
        <p:spPr/>
        <p:txBody>
          <a:bodyPr/>
          <a:lstStyle/>
          <a:p>
            <a:fld id="{EBAA6972-6E2E-4A5A-8269-4A592C45DC00}" type="datetimeFigureOut">
              <a:rPr lang="en-GB" smtClean="0"/>
              <a:t>04/10/2023</a:t>
            </a:fld>
            <a:endParaRPr lang="en-GB"/>
          </a:p>
        </p:txBody>
      </p:sp>
      <p:sp>
        <p:nvSpPr>
          <p:cNvPr id="5" name="Footer Placeholder 4">
            <a:extLst>
              <a:ext uri="{FF2B5EF4-FFF2-40B4-BE49-F238E27FC236}">
                <a16:creationId xmlns:a16="http://schemas.microsoft.com/office/drawing/2014/main" id="{1AF00E85-3167-8F66-5BEF-87726D74969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3129DB9-3036-8C10-5AC5-3E1C69ED437E}"/>
              </a:ext>
            </a:extLst>
          </p:cNvPr>
          <p:cNvSpPr>
            <a:spLocks noGrp="1"/>
          </p:cNvSpPr>
          <p:nvPr>
            <p:ph type="sldNum" sz="quarter" idx="12"/>
          </p:nvPr>
        </p:nvSpPr>
        <p:spPr/>
        <p:txBody>
          <a:bodyPr/>
          <a:lstStyle/>
          <a:p>
            <a:fld id="{EEDEC0BE-E51D-44C4-916A-385678E02B1F}" type="slidenum">
              <a:rPr lang="en-GB" smtClean="0"/>
              <a:t>‹#›</a:t>
            </a:fld>
            <a:endParaRPr lang="en-GB"/>
          </a:p>
        </p:txBody>
      </p:sp>
    </p:spTree>
    <p:extLst>
      <p:ext uri="{BB962C8B-B14F-4D97-AF65-F5344CB8AC3E}">
        <p14:creationId xmlns:p14="http://schemas.microsoft.com/office/powerpoint/2010/main" val="24164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0C9F4-CDD6-B782-AF2B-5A832F283EF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83E0C6E-8396-BBC2-B1CC-FD2602035EA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00CAB94-7D0C-1EE5-E050-5997E3BF7015}"/>
              </a:ext>
            </a:extLst>
          </p:cNvPr>
          <p:cNvSpPr>
            <a:spLocks noGrp="1"/>
          </p:cNvSpPr>
          <p:nvPr>
            <p:ph type="dt" sz="half" idx="10"/>
          </p:nvPr>
        </p:nvSpPr>
        <p:spPr/>
        <p:txBody>
          <a:bodyPr/>
          <a:lstStyle/>
          <a:p>
            <a:fld id="{EBAA6972-6E2E-4A5A-8269-4A592C45DC00}" type="datetimeFigureOut">
              <a:rPr lang="en-GB" smtClean="0"/>
              <a:t>04/10/2023</a:t>
            </a:fld>
            <a:endParaRPr lang="en-GB"/>
          </a:p>
        </p:txBody>
      </p:sp>
      <p:sp>
        <p:nvSpPr>
          <p:cNvPr id="5" name="Footer Placeholder 4">
            <a:extLst>
              <a:ext uri="{FF2B5EF4-FFF2-40B4-BE49-F238E27FC236}">
                <a16:creationId xmlns:a16="http://schemas.microsoft.com/office/drawing/2014/main" id="{07F13572-7494-2BFC-011C-90F9DB394A7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C48896-A670-C60A-D822-81D2B42121BB}"/>
              </a:ext>
            </a:extLst>
          </p:cNvPr>
          <p:cNvSpPr>
            <a:spLocks noGrp="1"/>
          </p:cNvSpPr>
          <p:nvPr>
            <p:ph type="sldNum" sz="quarter" idx="12"/>
          </p:nvPr>
        </p:nvSpPr>
        <p:spPr/>
        <p:txBody>
          <a:bodyPr/>
          <a:lstStyle/>
          <a:p>
            <a:fld id="{EEDEC0BE-E51D-44C4-916A-385678E02B1F}" type="slidenum">
              <a:rPr lang="en-GB" smtClean="0"/>
              <a:t>‹#›</a:t>
            </a:fld>
            <a:endParaRPr lang="en-GB"/>
          </a:p>
        </p:txBody>
      </p:sp>
    </p:spTree>
    <p:extLst>
      <p:ext uri="{BB962C8B-B14F-4D97-AF65-F5344CB8AC3E}">
        <p14:creationId xmlns:p14="http://schemas.microsoft.com/office/powerpoint/2010/main" val="463760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15C35-E0CB-54ED-2BBB-A5CF0408371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85DB2C9-D438-BA7B-A33C-95C7BE5066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7437D23-B08D-85A0-BB44-E6810B02FC1A}"/>
              </a:ext>
            </a:extLst>
          </p:cNvPr>
          <p:cNvSpPr>
            <a:spLocks noGrp="1"/>
          </p:cNvSpPr>
          <p:nvPr>
            <p:ph type="dt" sz="half" idx="10"/>
          </p:nvPr>
        </p:nvSpPr>
        <p:spPr/>
        <p:txBody>
          <a:bodyPr/>
          <a:lstStyle/>
          <a:p>
            <a:fld id="{EBAA6972-6E2E-4A5A-8269-4A592C45DC00}" type="datetimeFigureOut">
              <a:rPr lang="en-GB" smtClean="0"/>
              <a:t>04/10/2023</a:t>
            </a:fld>
            <a:endParaRPr lang="en-GB"/>
          </a:p>
        </p:txBody>
      </p:sp>
      <p:sp>
        <p:nvSpPr>
          <p:cNvPr id="5" name="Footer Placeholder 4">
            <a:extLst>
              <a:ext uri="{FF2B5EF4-FFF2-40B4-BE49-F238E27FC236}">
                <a16:creationId xmlns:a16="http://schemas.microsoft.com/office/drawing/2014/main" id="{7E36614D-B524-402B-1FF6-8416E0A92D2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20712F3-6342-0F97-CA80-7BC543DC0BB6}"/>
              </a:ext>
            </a:extLst>
          </p:cNvPr>
          <p:cNvSpPr>
            <a:spLocks noGrp="1"/>
          </p:cNvSpPr>
          <p:nvPr>
            <p:ph type="sldNum" sz="quarter" idx="12"/>
          </p:nvPr>
        </p:nvSpPr>
        <p:spPr/>
        <p:txBody>
          <a:bodyPr/>
          <a:lstStyle/>
          <a:p>
            <a:fld id="{EEDEC0BE-E51D-44C4-916A-385678E02B1F}" type="slidenum">
              <a:rPr lang="en-GB" smtClean="0"/>
              <a:t>‹#›</a:t>
            </a:fld>
            <a:endParaRPr lang="en-GB"/>
          </a:p>
        </p:txBody>
      </p:sp>
    </p:spTree>
    <p:extLst>
      <p:ext uri="{BB962C8B-B14F-4D97-AF65-F5344CB8AC3E}">
        <p14:creationId xmlns:p14="http://schemas.microsoft.com/office/powerpoint/2010/main" val="3793468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009C1-7613-775D-680D-27239D0E373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C0830A2-4BC1-F35A-FC40-61304813F64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77DDB10-3ADF-999C-BE0B-94B087326B4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A66261F-FEDF-CC5D-BA8C-B460A303771E}"/>
              </a:ext>
            </a:extLst>
          </p:cNvPr>
          <p:cNvSpPr>
            <a:spLocks noGrp="1"/>
          </p:cNvSpPr>
          <p:nvPr>
            <p:ph type="dt" sz="half" idx="10"/>
          </p:nvPr>
        </p:nvSpPr>
        <p:spPr/>
        <p:txBody>
          <a:bodyPr/>
          <a:lstStyle/>
          <a:p>
            <a:fld id="{EBAA6972-6E2E-4A5A-8269-4A592C45DC00}" type="datetimeFigureOut">
              <a:rPr lang="en-GB" smtClean="0"/>
              <a:t>04/10/2023</a:t>
            </a:fld>
            <a:endParaRPr lang="en-GB"/>
          </a:p>
        </p:txBody>
      </p:sp>
      <p:sp>
        <p:nvSpPr>
          <p:cNvPr id="6" name="Footer Placeholder 5">
            <a:extLst>
              <a:ext uri="{FF2B5EF4-FFF2-40B4-BE49-F238E27FC236}">
                <a16:creationId xmlns:a16="http://schemas.microsoft.com/office/drawing/2014/main" id="{8EDCE646-F457-8F98-8D56-A5FA8BAABFA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E16B752-9569-5893-7B00-7D9AC06E8D3E}"/>
              </a:ext>
            </a:extLst>
          </p:cNvPr>
          <p:cNvSpPr>
            <a:spLocks noGrp="1"/>
          </p:cNvSpPr>
          <p:nvPr>
            <p:ph type="sldNum" sz="quarter" idx="12"/>
          </p:nvPr>
        </p:nvSpPr>
        <p:spPr/>
        <p:txBody>
          <a:bodyPr/>
          <a:lstStyle/>
          <a:p>
            <a:fld id="{EEDEC0BE-E51D-44C4-916A-385678E02B1F}" type="slidenum">
              <a:rPr lang="en-GB" smtClean="0"/>
              <a:t>‹#›</a:t>
            </a:fld>
            <a:endParaRPr lang="en-GB"/>
          </a:p>
        </p:txBody>
      </p:sp>
    </p:spTree>
    <p:extLst>
      <p:ext uri="{BB962C8B-B14F-4D97-AF65-F5344CB8AC3E}">
        <p14:creationId xmlns:p14="http://schemas.microsoft.com/office/powerpoint/2010/main" val="788615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725C8-33C6-2FB2-1230-F1690EF0B13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43D1925-3329-0D5E-6819-424950CDEAA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0A4002A-E38E-67F2-EAFB-BF60FD06630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205E373-14BB-EA12-2227-6BD6EF6ECF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421F7A9-D6EA-7636-E4D1-E622368D67B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12FFE97-39EB-9D6D-D311-CC07B6B95C73}"/>
              </a:ext>
            </a:extLst>
          </p:cNvPr>
          <p:cNvSpPr>
            <a:spLocks noGrp="1"/>
          </p:cNvSpPr>
          <p:nvPr>
            <p:ph type="dt" sz="half" idx="10"/>
          </p:nvPr>
        </p:nvSpPr>
        <p:spPr/>
        <p:txBody>
          <a:bodyPr/>
          <a:lstStyle/>
          <a:p>
            <a:fld id="{EBAA6972-6E2E-4A5A-8269-4A592C45DC00}" type="datetimeFigureOut">
              <a:rPr lang="en-GB" smtClean="0"/>
              <a:t>04/10/2023</a:t>
            </a:fld>
            <a:endParaRPr lang="en-GB"/>
          </a:p>
        </p:txBody>
      </p:sp>
      <p:sp>
        <p:nvSpPr>
          <p:cNvPr id="8" name="Footer Placeholder 7">
            <a:extLst>
              <a:ext uri="{FF2B5EF4-FFF2-40B4-BE49-F238E27FC236}">
                <a16:creationId xmlns:a16="http://schemas.microsoft.com/office/drawing/2014/main" id="{8E8FFE0E-9D18-6758-B0DC-97B7B676E2F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2BAC409-D2DD-C4BF-B551-3FA41507206E}"/>
              </a:ext>
            </a:extLst>
          </p:cNvPr>
          <p:cNvSpPr>
            <a:spLocks noGrp="1"/>
          </p:cNvSpPr>
          <p:nvPr>
            <p:ph type="sldNum" sz="quarter" idx="12"/>
          </p:nvPr>
        </p:nvSpPr>
        <p:spPr/>
        <p:txBody>
          <a:bodyPr/>
          <a:lstStyle/>
          <a:p>
            <a:fld id="{EEDEC0BE-E51D-44C4-916A-385678E02B1F}" type="slidenum">
              <a:rPr lang="en-GB" smtClean="0"/>
              <a:t>‹#›</a:t>
            </a:fld>
            <a:endParaRPr lang="en-GB"/>
          </a:p>
        </p:txBody>
      </p:sp>
    </p:spTree>
    <p:extLst>
      <p:ext uri="{BB962C8B-B14F-4D97-AF65-F5344CB8AC3E}">
        <p14:creationId xmlns:p14="http://schemas.microsoft.com/office/powerpoint/2010/main" val="1713512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64667-C9FB-B168-DB13-8B29B9E38BB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1F5E571-1D5A-6CB2-1E7E-28863B3B5283}"/>
              </a:ext>
            </a:extLst>
          </p:cNvPr>
          <p:cNvSpPr>
            <a:spLocks noGrp="1"/>
          </p:cNvSpPr>
          <p:nvPr>
            <p:ph type="dt" sz="half" idx="10"/>
          </p:nvPr>
        </p:nvSpPr>
        <p:spPr/>
        <p:txBody>
          <a:bodyPr/>
          <a:lstStyle/>
          <a:p>
            <a:fld id="{EBAA6972-6E2E-4A5A-8269-4A592C45DC00}" type="datetimeFigureOut">
              <a:rPr lang="en-GB" smtClean="0"/>
              <a:t>04/10/2023</a:t>
            </a:fld>
            <a:endParaRPr lang="en-GB"/>
          </a:p>
        </p:txBody>
      </p:sp>
      <p:sp>
        <p:nvSpPr>
          <p:cNvPr id="4" name="Footer Placeholder 3">
            <a:extLst>
              <a:ext uri="{FF2B5EF4-FFF2-40B4-BE49-F238E27FC236}">
                <a16:creationId xmlns:a16="http://schemas.microsoft.com/office/drawing/2014/main" id="{133E23FA-73D4-8800-0664-268C9F25E13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8B9B39F-6CC4-6EE3-376B-F0CE5878CC4F}"/>
              </a:ext>
            </a:extLst>
          </p:cNvPr>
          <p:cNvSpPr>
            <a:spLocks noGrp="1"/>
          </p:cNvSpPr>
          <p:nvPr>
            <p:ph type="sldNum" sz="quarter" idx="12"/>
          </p:nvPr>
        </p:nvSpPr>
        <p:spPr/>
        <p:txBody>
          <a:bodyPr/>
          <a:lstStyle/>
          <a:p>
            <a:fld id="{EEDEC0BE-E51D-44C4-916A-385678E02B1F}" type="slidenum">
              <a:rPr lang="en-GB" smtClean="0"/>
              <a:t>‹#›</a:t>
            </a:fld>
            <a:endParaRPr lang="en-GB"/>
          </a:p>
        </p:txBody>
      </p:sp>
    </p:spTree>
    <p:extLst>
      <p:ext uri="{BB962C8B-B14F-4D97-AF65-F5344CB8AC3E}">
        <p14:creationId xmlns:p14="http://schemas.microsoft.com/office/powerpoint/2010/main" val="2963007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9B7C7ED-9CF3-47D7-7690-F1B12F276CA3}"/>
              </a:ext>
            </a:extLst>
          </p:cNvPr>
          <p:cNvSpPr>
            <a:spLocks noGrp="1"/>
          </p:cNvSpPr>
          <p:nvPr>
            <p:ph type="dt" sz="half" idx="10"/>
          </p:nvPr>
        </p:nvSpPr>
        <p:spPr/>
        <p:txBody>
          <a:bodyPr/>
          <a:lstStyle/>
          <a:p>
            <a:fld id="{EBAA6972-6E2E-4A5A-8269-4A592C45DC00}" type="datetimeFigureOut">
              <a:rPr lang="en-GB" smtClean="0"/>
              <a:t>04/10/2023</a:t>
            </a:fld>
            <a:endParaRPr lang="en-GB"/>
          </a:p>
        </p:txBody>
      </p:sp>
      <p:sp>
        <p:nvSpPr>
          <p:cNvPr id="3" name="Footer Placeholder 2">
            <a:extLst>
              <a:ext uri="{FF2B5EF4-FFF2-40B4-BE49-F238E27FC236}">
                <a16:creationId xmlns:a16="http://schemas.microsoft.com/office/drawing/2014/main" id="{066F1D3F-7228-4CE1-7DB9-7F282ED11AF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A1E4F9F-F175-78EA-99FF-589923B184F2}"/>
              </a:ext>
            </a:extLst>
          </p:cNvPr>
          <p:cNvSpPr>
            <a:spLocks noGrp="1"/>
          </p:cNvSpPr>
          <p:nvPr>
            <p:ph type="sldNum" sz="quarter" idx="12"/>
          </p:nvPr>
        </p:nvSpPr>
        <p:spPr/>
        <p:txBody>
          <a:bodyPr/>
          <a:lstStyle/>
          <a:p>
            <a:fld id="{EEDEC0BE-E51D-44C4-916A-385678E02B1F}" type="slidenum">
              <a:rPr lang="en-GB" smtClean="0"/>
              <a:t>‹#›</a:t>
            </a:fld>
            <a:endParaRPr lang="en-GB"/>
          </a:p>
        </p:txBody>
      </p:sp>
    </p:spTree>
    <p:extLst>
      <p:ext uri="{BB962C8B-B14F-4D97-AF65-F5344CB8AC3E}">
        <p14:creationId xmlns:p14="http://schemas.microsoft.com/office/powerpoint/2010/main" val="4085442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B398E-15CE-2425-3065-A53C18C577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48E3335-84F2-ED20-8A88-B9C30C1820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2399DD3-7384-C6B1-1FB1-3EE5EAC4C8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340E74-14C7-64CF-542B-78A41B6C063B}"/>
              </a:ext>
            </a:extLst>
          </p:cNvPr>
          <p:cNvSpPr>
            <a:spLocks noGrp="1"/>
          </p:cNvSpPr>
          <p:nvPr>
            <p:ph type="dt" sz="half" idx="10"/>
          </p:nvPr>
        </p:nvSpPr>
        <p:spPr/>
        <p:txBody>
          <a:bodyPr/>
          <a:lstStyle/>
          <a:p>
            <a:fld id="{EBAA6972-6E2E-4A5A-8269-4A592C45DC00}" type="datetimeFigureOut">
              <a:rPr lang="en-GB" smtClean="0"/>
              <a:t>04/10/2023</a:t>
            </a:fld>
            <a:endParaRPr lang="en-GB"/>
          </a:p>
        </p:txBody>
      </p:sp>
      <p:sp>
        <p:nvSpPr>
          <p:cNvPr id="6" name="Footer Placeholder 5">
            <a:extLst>
              <a:ext uri="{FF2B5EF4-FFF2-40B4-BE49-F238E27FC236}">
                <a16:creationId xmlns:a16="http://schemas.microsoft.com/office/drawing/2014/main" id="{7BD21259-F553-7B99-2E86-EF9C30B3F56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FAF3FA0-01BD-5FEC-EF32-9904FCD8AFCD}"/>
              </a:ext>
            </a:extLst>
          </p:cNvPr>
          <p:cNvSpPr>
            <a:spLocks noGrp="1"/>
          </p:cNvSpPr>
          <p:nvPr>
            <p:ph type="sldNum" sz="quarter" idx="12"/>
          </p:nvPr>
        </p:nvSpPr>
        <p:spPr/>
        <p:txBody>
          <a:bodyPr/>
          <a:lstStyle/>
          <a:p>
            <a:fld id="{EEDEC0BE-E51D-44C4-916A-385678E02B1F}" type="slidenum">
              <a:rPr lang="en-GB" smtClean="0"/>
              <a:t>‹#›</a:t>
            </a:fld>
            <a:endParaRPr lang="en-GB"/>
          </a:p>
        </p:txBody>
      </p:sp>
    </p:spTree>
    <p:extLst>
      <p:ext uri="{BB962C8B-B14F-4D97-AF65-F5344CB8AC3E}">
        <p14:creationId xmlns:p14="http://schemas.microsoft.com/office/powerpoint/2010/main" val="3875889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914E2-B5B4-4044-31D1-DC726AE04D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FB46270-637B-B264-0C38-F270A9FDEE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0B313B2-867D-7249-8EF8-D7E235DE47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11E802D-B45E-A53F-A765-3CE1A1AB77AF}"/>
              </a:ext>
            </a:extLst>
          </p:cNvPr>
          <p:cNvSpPr>
            <a:spLocks noGrp="1"/>
          </p:cNvSpPr>
          <p:nvPr>
            <p:ph type="dt" sz="half" idx="10"/>
          </p:nvPr>
        </p:nvSpPr>
        <p:spPr/>
        <p:txBody>
          <a:bodyPr/>
          <a:lstStyle/>
          <a:p>
            <a:fld id="{EBAA6972-6E2E-4A5A-8269-4A592C45DC00}" type="datetimeFigureOut">
              <a:rPr lang="en-GB" smtClean="0"/>
              <a:t>04/10/2023</a:t>
            </a:fld>
            <a:endParaRPr lang="en-GB"/>
          </a:p>
        </p:txBody>
      </p:sp>
      <p:sp>
        <p:nvSpPr>
          <p:cNvPr id="6" name="Footer Placeholder 5">
            <a:extLst>
              <a:ext uri="{FF2B5EF4-FFF2-40B4-BE49-F238E27FC236}">
                <a16:creationId xmlns:a16="http://schemas.microsoft.com/office/drawing/2014/main" id="{0A7A91DB-3436-0045-2085-945E7C7AABD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8236EB0-A692-AC92-CD61-E400A5D79CE3}"/>
              </a:ext>
            </a:extLst>
          </p:cNvPr>
          <p:cNvSpPr>
            <a:spLocks noGrp="1"/>
          </p:cNvSpPr>
          <p:nvPr>
            <p:ph type="sldNum" sz="quarter" idx="12"/>
          </p:nvPr>
        </p:nvSpPr>
        <p:spPr/>
        <p:txBody>
          <a:bodyPr/>
          <a:lstStyle/>
          <a:p>
            <a:fld id="{EEDEC0BE-E51D-44C4-916A-385678E02B1F}" type="slidenum">
              <a:rPr lang="en-GB" smtClean="0"/>
              <a:t>‹#›</a:t>
            </a:fld>
            <a:endParaRPr lang="en-GB"/>
          </a:p>
        </p:txBody>
      </p:sp>
    </p:spTree>
    <p:extLst>
      <p:ext uri="{BB962C8B-B14F-4D97-AF65-F5344CB8AC3E}">
        <p14:creationId xmlns:p14="http://schemas.microsoft.com/office/powerpoint/2010/main" val="3060465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659AFD-73A5-2871-C46C-EA653373FB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809D90A-0A78-A879-2F8B-B0B42F70DA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11D1049-0FAD-C3DC-B6F3-20BA3F1846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AA6972-6E2E-4A5A-8269-4A592C45DC00}" type="datetimeFigureOut">
              <a:rPr lang="en-GB" smtClean="0"/>
              <a:t>04/10/2023</a:t>
            </a:fld>
            <a:endParaRPr lang="en-GB"/>
          </a:p>
        </p:txBody>
      </p:sp>
      <p:sp>
        <p:nvSpPr>
          <p:cNvPr id="5" name="Footer Placeholder 4">
            <a:extLst>
              <a:ext uri="{FF2B5EF4-FFF2-40B4-BE49-F238E27FC236}">
                <a16:creationId xmlns:a16="http://schemas.microsoft.com/office/drawing/2014/main" id="{5200E0EF-DB80-FA1D-DC5B-3FA74ABF58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2DC8142-A9F3-24D1-7FD5-699066BE21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DEC0BE-E51D-44C4-916A-385678E02B1F}" type="slidenum">
              <a:rPr lang="en-GB" smtClean="0"/>
              <a:t>‹#›</a:t>
            </a:fld>
            <a:endParaRPr lang="en-GB"/>
          </a:p>
        </p:txBody>
      </p:sp>
    </p:spTree>
    <p:extLst>
      <p:ext uri="{BB962C8B-B14F-4D97-AF65-F5344CB8AC3E}">
        <p14:creationId xmlns:p14="http://schemas.microsoft.com/office/powerpoint/2010/main" val="22647001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A20E03B-D78B-F474-B9E5-7187F6466B12}"/>
              </a:ext>
            </a:extLst>
          </p:cNvPr>
          <p:cNvSpPr txBox="1"/>
          <p:nvPr/>
        </p:nvSpPr>
        <p:spPr>
          <a:xfrm>
            <a:off x="1775637" y="1010093"/>
            <a:ext cx="8197703" cy="2862322"/>
          </a:xfrm>
          <a:prstGeom prst="rect">
            <a:avLst/>
          </a:prstGeom>
          <a:noFill/>
        </p:spPr>
        <p:txBody>
          <a:bodyPr wrap="square" rtlCol="0">
            <a:spAutoFit/>
          </a:bodyPr>
          <a:lstStyle/>
          <a:p>
            <a:pPr algn="ctr"/>
            <a:r>
              <a:rPr lang="en-GB" sz="4800" b="1" dirty="0">
                <a:latin typeface="XCCW Joined 10a" panose="03050602040000000000" pitchFamily="66" charset="0"/>
              </a:rPr>
              <a:t>Year 5</a:t>
            </a:r>
          </a:p>
          <a:p>
            <a:pPr algn="ctr"/>
            <a:endParaRPr lang="en-GB" sz="4800" b="1" dirty="0">
              <a:latin typeface="XCCW Joined 10a" panose="03050602040000000000" pitchFamily="66" charset="0"/>
            </a:endParaRPr>
          </a:p>
          <a:p>
            <a:pPr algn="ctr"/>
            <a:r>
              <a:rPr lang="en-GB" sz="4800" b="1" dirty="0">
                <a:latin typeface="XCCW Joined 10a" panose="03050602040000000000" pitchFamily="66" charset="0"/>
              </a:rPr>
              <a:t>2023/2024</a:t>
            </a:r>
          </a:p>
          <a:p>
            <a:endParaRPr lang="en-GB" dirty="0"/>
          </a:p>
          <a:p>
            <a:endParaRPr lang="en-GB" dirty="0"/>
          </a:p>
        </p:txBody>
      </p:sp>
      <p:pic>
        <p:nvPicPr>
          <p:cNvPr id="4" name="Picture 3">
            <a:extLst>
              <a:ext uri="{FF2B5EF4-FFF2-40B4-BE49-F238E27FC236}">
                <a16:creationId xmlns:a16="http://schemas.microsoft.com/office/drawing/2014/main" id="{728EB38E-A506-C330-FF12-FAC34369EBAC}"/>
              </a:ext>
            </a:extLst>
          </p:cNvPr>
          <p:cNvPicPr>
            <a:picLocks noChangeAspect="1"/>
          </p:cNvPicPr>
          <p:nvPr/>
        </p:nvPicPr>
        <p:blipFill>
          <a:blip r:embed="rId2"/>
          <a:stretch>
            <a:fillRect/>
          </a:stretch>
        </p:blipFill>
        <p:spPr>
          <a:xfrm>
            <a:off x="4907700" y="3634341"/>
            <a:ext cx="1933575" cy="1885950"/>
          </a:xfrm>
          <a:prstGeom prst="rect">
            <a:avLst/>
          </a:prstGeom>
        </p:spPr>
      </p:pic>
    </p:spTree>
    <p:extLst>
      <p:ext uri="{BB962C8B-B14F-4D97-AF65-F5344CB8AC3E}">
        <p14:creationId xmlns:p14="http://schemas.microsoft.com/office/powerpoint/2010/main" val="26793265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0A28E7F-9AE1-92C1-BFEC-02CABC06262D}"/>
              </a:ext>
            </a:extLst>
          </p:cNvPr>
          <p:cNvSpPr txBox="1"/>
          <p:nvPr/>
        </p:nvSpPr>
        <p:spPr>
          <a:xfrm>
            <a:off x="849086" y="935665"/>
            <a:ext cx="9071091" cy="4093428"/>
          </a:xfrm>
          <a:prstGeom prst="rect">
            <a:avLst/>
          </a:prstGeom>
          <a:noFill/>
        </p:spPr>
        <p:txBody>
          <a:bodyPr wrap="square" rtlCol="0">
            <a:spAutoFit/>
          </a:bodyPr>
          <a:lstStyle/>
          <a:p>
            <a:r>
              <a:rPr lang="en-GB" sz="3200" dirty="0">
                <a:latin typeface="XCCW Joined 10a" panose="03050602040000000000" pitchFamily="66" charset="0"/>
              </a:rPr>
              <a:t>PE – Thursday and Friday</a:t>
            </a:r>
          </a:p>
          <a:p>
            <a:endParaRPr lang="en-GB" sz="3200" dirty="0">
              <a:latin typeface="XCCW Joined 10a" panose="03050602040000000000" pitchFamily="66" charset="0"/>
            </a:endParaRPr>
          </a:p>
          <a:p>
            <a:r>
              <a:rPr lang="en-GB" sz="3200" dirty="0">
                <a:latin typeface="XCCW Joined 10a" panose="03050602040000000000" pitchFamily="66" charset="0"/>
              </a:rPr>
              <a:t>Children to continue to come to school wearing their PE kits. </a:t>
            </a:r>
          </a:p>
          <a:p>
            <a:endParaRPr lang="en-GB" sz="3200" dirty="0">
              <a:latin typeface="XCCW Joined 10a" panose="03050602040000000000" pitchFamily="66" charset="0"/>
            </a:endParaRPr>
          </a:p>
          <a:p>
            <a:r>
              <a:rPr lang="en-GB" sz="2000" dirty="0">
                <a:latin typeface="XCCW Joined 10a" panose="03050602040000000000" pitchFamily="66" charset="0"/>
              </a:rPr>
              <a:t>Plain black or navy jogging bottoms or leggings</a:t>
            </a:r>
          </a:p>
          <a:p>
            <a:r>
              <a:rPr lang="en-GB" sz="2000" dirty="0">
                <a:latin typeface="XCCW Joined 10a" panose="03050602040000000000" pitchFamily="66" charset="0"/>
              </a:rPr>
              <a:t>Plain white T-shirt </a:t>
            </a:r>
          </a:p>
          <a:p>
            <a:r>
              <a:rPr lang="en-GB" sz="2000" dirty="0">
                <a:latin typeface="XCCW Joined 10a" panose="03050602040000000000" pitchFamily="66" charset="0"/>
              </a:rPr>
              <a:t>Plain black or navy sweatshirt or even their school jumper. </a:t>
            </a:r>
          </a:p>
          <a:p>
            <a:r>
              <a:rPr lang="en-GB" sz="2000" dirty="0">
                <a:latin typeface="XCCW Joined 10a" panose="03050602040000000000" pitchFamily="66" charset="0"/>
              </a:rPr>
              <a:t>Trainers or pumps</a:t>
            </a:r>
          </a:p>
        </p:txBody>
      </p:sp>
      <p:pic>
        <p:nvPicPr>
          <p:cNvPr id="4" name="Picture 3">
            <a:extLst>
              <a:ext uri="{FF2B5EF4-FFF2-40B4-BE49-F238E27FC236}">
                <a16:creationId xmlns:a16="http://schemas.microsoft.com/office/drawing/2014/main" id="{EFBCCE17-11C6-4BC4-060B-139ADEA9657C}"/>
              </a:ext>
            </a:extLst>
          </p:cNvPr>
          <p:cNvPicPr>
            <a:picLocks noChangeAspect="1"/>
          </p:cNvPicPr>
          <p:nvPr/>
        </p:nvPicPr>
        <p:blipFill>
          <a:blip r:embed="rId2"/>
          <a:stretch>
            <a:fillRect/>
          </a:stretch>
        </p:blipFill>
        <p:spPr>
          <a:xfrm>
            <a:off x="9467296" y="4314825"/>
            <a:ext cx="1933575" cy="1885950"/>
          </a:xfrm>
          <a:prstGeom prst="rect">
            <a:avLst/>
          </a:prstGeom>
        </p:spPr>
      </p:pic>
    </p:spTree>
    <p:extLst>
      <p:ext uri="{BB962C8B-B14F-4D97-AF65-F5344CB8AC3E}">
        <p14:creationId xmlns:p14="http://schemas.microsoft.com/office/powerpoint/2010/main" val="35041470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0997BE7-8B15-2275-1946-F75F0CBE16D6}"/>
              </a:ext>
            </a:extLst>
          </p:cNvPr>
          <p:cNvSpPr txBox="1"/>
          <p:nvPr/>
        </p:nvSpPr>
        <p:spPr>
          <a:xfrm>
            <a:off x="1839433" y="956930"/>
            <a:ext cx="8399720" cy="2062103"/>
          </a:xfrm>
          <a:prstGeom prst="rect">
            <a:avLst/>
          </a:prstGeom>
          <a:noFill/>
        </p:spPr>
        <p:txBody>
          <a:bodyPr wrap="square" rtlCol="0">
            <a:spAutoFit/>
          </a:bodyPr>
          <a:lstStyle/>
          <a:p>
            <a:endParaRPr lang="en-GB" sz="3200" dirty="0">
              <a:latin typeface="XCCW Joined 10a" panose="03050602040000000000" pitchFamily="66" charset="0"/>
            </a:endParaRPr>
          </a:p>
          <a:p>
            <a:endParaRPr lang="en-GB" sz="3200" dirty="0">
              <a:latin typeface="XCCW Joined 10a" panose="03050602040000000000" pitchFamily="66" charset="0"/>
            </a:endParaRPr>
          </a:p>
          <a:p>
            <a:r>
              <a:rPr lang="en-GB" sz="3200" dirty="0">
                <a:latin typeface="XCCW Joined 10a" panose="03050602040000000000" pitchFamily="66" charset="0"/>
              </a:rPr>
              <a:t>Laptops sent home Friday to be sent back to school on Monday.</a:t>
            </a:r>
          </a:p>
        </p:txBody>
      </p:sp>
      <p:pic>
        <p:nvPicPr>
          <p:cNvPr id="3" name="Picture 2">
            <a:extLst>
              <a:ext uri="{FF2B5EF4-FFF2-40B4-BE49-F238E27FC236}">
                <a16:creationId xmlns:a16="http://schemas.microsoft.com/office/drawing/2014/main" id="{06B94F6D-8E81-87C9-0A3F-7C5674A4F744}"/>
              </a:ext>
            </a:extLst>
          </p:cNvPr>
          <p:cNvPicPr>
            <a:picLocks noChangeAspect="1"/>
          </p:cNvPicPr>
          <p:nvPr/>
        </p:nvPicPr>
        <p:blipFill>
          <a:blip r:embed="rId2"/>
          <a:stretch>
            <a:fillRect/>
          </a:stretch>
        </p:blipFill>
        <p:spPr>
          <a:xfrm>
            <a:off x="9467296" y="4314825"/>
            <a:ext cx="1933575" cy="1885950"/>
          </a:xfrm>
          <a:prstGeom prst="rect">
            <a:avLst/>
          </a:prstGeom>
        </p:spPr>
      </p:pic>
    </p:spTree>
    <p:extLst>
      <p:ext uri="{BB962C8B-B14F-4D97-AF65-F5344CB8AC3E}">
        <p14:creationId xmlns:p14="http://schemas.microsoft.com/office/powerpoint/2010/main" val="37949976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D0D39EC-34DC-C17D-F2CB-5EBDEF3A03C6}"/>
              </a:ext>
            </a:extLst>
          </p:cNvPr>
          <p:cNvSpPr txBox="1"/>
          <p:nvPr/>
        </p:nvSpPr>
        <p:spPr>
          <a:xfrm>
            <a:off x="730332" y="1103086"/>
            <a:ext cx="10521538" cy="3693319"/>
          </a:xfrm>
          <a:prstGeom prst="rect">
            <a:avLst/>
          </a:prstGeom>
          <a:noFill/>
        </p:spPr>
        <p:txBody>
          <a:bodyPr wrap="square" rtlCol="0">
            <a:spAutoFit/>
          </a:bodyPr>
          <a:lstStyle/>
          <a:p>
            <a:r>
              <a:rPr lang="en-GB" b="1" dirty="0">
                <a:latin typeface="XCCW Joined 10a" panose="03050602040000000000" pitchFamily="66" charset="0"/>
              </a:rPr>
              <a:t>TOPICS IN YEAR 5:</a:t>
            </a:r>
          </a:p>
          <a:p>
            <a:endParaRPr lang="en-GB" b="1" dirty="0">
              <a:latin typeface="XCCW Joined 10a" panose="03050602040000000000" pitchFamily="66" charset="0"/>
            </a:endParaRPr>
          </a:p>
          <a:p>
            <a:r>
              <a:rPr lang="en-GB" b="1" dirty="0">
                <a:latin typeface="XCCW Joined 10a" panose="03050602040000000000" pitchFamily="66" charset="0"/>
              </a:rPr>
              <a:t>Autumn 1 - </a:t>
            </a:r>
            <a:r>
              <a:rPr lang="en-GB" sz="1800" b="1" dirty="0">
                <a:effectLst/>
                <a:latin typeface="XCCW Joined 10a" panose="03050602040000000000" pitchFamily="66" charset="0"/>
                <a:ea typeface="Calibri" panose="020F0502020204030204" pitchFamily="34" charset="0"/>
              </a:rPr>
              <a:t>How do the Earth, Sun and Moon effect our lives? (Science)</a:t>
            </a:r>
          </a:p>
          <a:p>
            <a:endParaRPr lang="en-GB" sz="1800" b="1" dirty="0">
              <a:effectLst/>
              <a:latin typeface="XCCW Joined 10a" panose="03050602040000000000" pitchFamily="66" charset="0"/>
              <a:ea typeface="Calibri" panose="020F0502020204030204" pitchFamily="34" charset="0"/>
            </a:endParaRPr>
          </a:p>
          <a:p>
            <a:r>
              <a:rPr lang="en-GB" b="1" dirty="0">
                <a:latin typeface="XCCW Joined 10a" panose="03050602040000000000" pitchFamily="66" charset="0"/>
              </a:rPr>
              <a:t>Autumn 2 - </a:t>
            </a:r>
            <a:r>
              <a:rPr lang="en-GB" sz="1800" b="1" dirty="0">
                <a:effectLst/>
                <a:latin typeface="XCCW Joined 10a" panose="03050602040000000000" pitchFamily="66" charset="0"/>
                <a:ea typeface="Calibri" panose="020F0502020204030204" pitchFamily="34" charset="0"/>
              </a:rPr>
              <a:t>How did the Vikings affect Britain? (History)</a:t>
            </a:r>
          </a:p>
          <a:p>
            <a:endParaRPr lang="en-GB" b="1" dirty="0">
              <a:latin typeface="XCCW Joined 10a" panose="03050602040000000000" pitchFamily="66" charset="0"/>
              <a:ea typeface="Calibri" panose="020F0502020204030204" pitchFamily="34" charset="0"/>
            </a:endParaRPr>
          </a:p>
          <a:p>
            <a:r>
              <a:rPr lang="en-GB" b="1" dirty="0">
                <a:latin typeface="XCCW Joined 10a" panose="03050602040000000000" pitchFamily="66" charset="0"/>
              </a:rPr>
              <a:t>Spring 1 - </a:t>
            </a:r>
            <a:r>
              <a:rPr lang="en-GB" sz="1800" b="1" dirty="0">
                <a:effectLst/>
                <a:latin typeface="XCCW Joined 10a" panose="03050602040000000000" pitchFamily="66" charset="0"/>
                <a:ea typeface="Calibri" panose="020F0502020204030204" pitchFamily="34" charset="0"/>
              </a:rPr>
              <a:t>How do materials change? (Science)</a:t>
            </a:r>
          </a:p>
          <a:p>
            <a:endParaRPr lang="en-GB" sz="1800" b="1" dirty="0">
              <a:effectLst/>
              <a:latin typeface="XCCW Joined 10a" panose="03050602040000000000" pitchFamily="66" charset="0"/>
              <a:ea typeface="Calibri" panose="020F0502020204030204" pitchFamily="34" charset="0"/>
            </a:endParaRPr>
          </a:p>
          <a:p>
            <a:r>
              <a:rPr lang="en-GB" b="1" dirty="0">
                <a:latin typeface="XCCW Joined 10a" panose="03050602040000000000" pitchFamily="66" charset="0"/>
              </a:rPr>
              <a:t>Spring 2 - </a:t>
            </a:r>
            <a:r>
              <a:rPr lang="en-GB" sz="1800" b="1" dirty="0">
                <a:effectLst/>
                <a:latin typeface="XCCW Joined 10a" panose="03050602040000000000" pitchFamily="66" charset="0"/>
                <a:ea typeface="Calibri" panose="020F0502020204030204" pitchFamily="34" charset="0"/>
              </a:rPr>
              <a:t>Who were the Ancient Egyptians? (History)</a:t>
            </a:r>
          </a:p>
          <a:p>
            <a:endParaRPr lang="en-GB" sz="1800" b="1" dirty="0">
              <a:effectLst/>
              <a:latin typeface="XCCW Joined 10a" panose="03050602040000000000" pitchFamily="66" charset="0"/>
              <a:ea typeface="Calibri" panose="020F0502020204030204" pitchFamily="34" charset="0"/>
            </a:endParaRPr>
          </a:p>
          <a:p>
            <a:r>
              <a:rPr lang="en-GB" b="1" dirty="0">
                <a:latin typeface="XCCW Joined 10a" panose="03050602040000000000" pitchFamily="66" charset="0"/>
                <a:ea typeface="Calibri" panose="020F0502020204030204" pitchFamily="34" charset="0"/>
              </a:rPr>
              <a:t>Summer 1 - </a:t>
            </a:r>
            <a:r>
              <a:rPr lang="en-GB" sz="1800" b="1" dirty="0">
                <a:effectLst/>
                <a:latin typeface="XCCW Joined 10a" panose="03050602040000000000" pitchFamily="66" charset="0"/>
                <a:ea typeface="Calibri" panose="020F0502020204030204" pitchFamily="34" charset="0"/>
              </a:rPr>
              <a:t>Where does our food come from?</a:t>
            </a:r>
            <a:r>
              <a:rPr lang="en-GB" b="1" dirty="0">
                <a:latin typeface="XCCW Joined 10a" panose="03050602040000000000" pitchFamily="66" charset="0"/>
                <a:ea typeface="Calibri" panose="020F0502020204030204" pitchFamily="34" charset="0"/>
              </a:rPr>
              <a:t> (Science)</a:t>
            </a:r>
          </a:p>
          <a:p>
            <a:endParaRPr lang="en-GB" b="1" dirty="0">
              <a:latin typeface="XCCW Joined 10a" panose="03050602040000000000" pitchFamily="66" charset="0"/>
              <a:ea typeface="Calibri" panose="020F0502020204030204" pitchFamily="34" charset="0"/>
            </a:endParaRPr>
          </a:p>
          <a:p>
            <a:r>
              <a:rPr lang="en-GB" sz="1800" b="1" dirty="0">
                <a:effectLst/>
                <a:latin typeface="XCCW Joined 10a" panose="03050602040000000000" pitchFamily="66" charset="0"/>
                <a:ea typeface="Calibri" panose="020F0502020204030204" pitchFamily="34" charset="0"/>
              </a:rPr>
              <a:t>Summer 2 – (Geography / Science) </a:t>
            </a:r>
            <a:endParaRPr lang="en-GB" b="1" dirty="0">
              <a:latin typeface="XCCW Joined 10a" panose="03050602040000000000" pitchFamily="66" charset="0"/>
            </a:endParaRPr>
          </a:p>
        </p:txBody>
      </p:sp>
      <p:pic>
        <p:nvPicPr>
          <p:cNvPr id="3" name="Picture 2">
            <a:extLst>
              <a:ext uri="{FF2B5EF4-FFF2-40B4-BE49-F238E27FC236}">
                <a16:creationId xmlns:a16="http://schemas.microsoft.com/office/drawing/2014/main" id="{B46D7F05-6F02-B2AC-C14C-E7CE958EDED5}"/>
              </a:ext>
            </a:extLst>
          </p:cNvPr>
          <p:cNvPicPr>
            <a:picLocks noChangeAspect="1"/>
          </p:cNvPicPr>
          <p:nvPr/>
        </p:nvPicPr>
        <p:blipFill>
          <a:blip r:embed="rId2"/>
          <a:stretch>
            <a:fillRect/>
          </a:stretch>
        </p:blipFill>
        <p:spPr>
          <a:xfrm>
            <a:off x="9467296" y="4314825"/>
            <a:ext cx="1933575" cy="1885950"/>
          </a:xfrm>
          <a:prstGeom prst="rect">
            <a:avLst/>
          </a:prstGeom>
        </p:spPr>
      </p:pic>
    </p:spTree>
    <p:extLst>
      <p:ext uri="{BB962C8B-B14F-4D97-AF65-F5344CB8AC3E}">
        <p14:creationId xmlns:p14="http://schemas.microsoft.com/office/powerpoint/2010/main" val="38090912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DE6056B-0441-F604-59AA-9E255D6E9169}"/>
              </a:ext>
            </a:extLst>
          </p:cNvPr>
          <p:cNvSpPr txBox="1"/>
          <p:nvPr/>
        </p:nvSpPr>
        <p:spPr>
          <a:xfrm>
            <a:off x="2072244" y="1335974"/>
            <a:ext cx="7154883" cy="1938992"/>
          </a:xfrm>
          <a:prstGeom prst="rect">
            <a:avLst/>
          </a:prstGeom>
          <a:noFill/>
        </p:spPr>
        <p:txBody>
          <a:bodyPr wrap="square" rtlCol="0">
            <a:spAutoFit/>
          </a:bodyPr>
          <a:lstStyle/>
          <a:p>
            <a:r>
              <a:rPr lang="en-GB" sz="4000" dirty="0">
                <a:latin typeface="XCCW Joined 10a" panose="03050602040000000000" pitchFamily="66" charset="0"/>
              </a:rPr>
              <a:t>Thank you!</a:t>
            </a:r>
          </a:p>
          <a:p>
            <a:endParaRPr lang="en-GB" sz="4000" dirty="0">
              <a:latin typeface="XCCW Joined 10a" panose="03050602040000000000" pitchFamily="66" charset="0"/>
            </a:endParaRPr>
          </a:p>
          <a:p>
            <a:r>
              <a:rPr lang="en-GB" sz="4000" dirty="0">
                <a:latin typeface="XCCW Joined 10a" panose="03050602040000000000" pitchFamily="66" charset="0"/>
              </a:rPr>
              <a:t>Any Questions?</a:t>
            </a:r>
          </a:p>
        </p:txBody>
      </p:sp>
      <p:pic>
        <p:nvPicPr>
          <p:cNvPr id="3" name="Picture 2">
            <a:extLst>
              <a:ext uri="{FF2B5EF4-FFF2-40B4-BE49-F238E27FC236}">
                <a16:creationId xmlns:a16="http://schemas.microsoft.com/office/drawing/2014/main" id="{67FE07A2-858D-40F0-B31C-5EB04FCBAF6A}"/>
              </a:ext>
            </a:extLst>
          </p:cNvPr>
          <p:cNvPicPr>
            <a:picLocks noChangeAspect="1"/>
          </p:cNvPicPr>
          <p:nvPr/>
        </p:nvPicPr>
        <p:blipFill>
          <a:blip r:embed="rId2"/>
          <a:stretch>
            <a:fillRect/>
          </a:stretch>
        </p:blipFill>
        <p:spPr>
          <a:xfrm>
            <a:off x="9467296" y="4314825"/>
            <a:ext cx="1933575" cy="1885950"/>
          </a:xfrm>
          <a:prstGeom prst="rect">
            <a:avLst/>
          </a:prstGeom>
        </p:spPr>
      </p:pic>
    </p:spTree>
    <p:extLst>
      <p:ext uri="{BB962C8B-B14F-4D97-AF65-F5344CB8AC3E}">
        <p14:creationId xmlns:p14="http://schemas.microsoft.com/office/powerpoint/2010/main" val="2529018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545BE96-31C5-A910-2811-2D34F30F3AE6}"/>
              </a:ext>
            </a:extLst>
          </p:cNvPr>
          <p:cNvSpPr txBox="1"/>
          <p:nvPr/>
        </p:nvSpPr>
        <p:spPr>
          <a:xfrm>
            <a:off x="850605" y="691116"/>
            <a:ext cx="9920175" cy="3539430"/>
          </a:xfrm>
          <a:prstGeom prst="rect">
            <a:avLst/>
          </a:prstGeom>
          <a:noFill/>
        </p:spPr>
        <p:txBody>
          <a:bodyPr wrap="square" rtlCol="0">
            <a:spAutoFit/>
          </a:bodyPr>
          <a:lstStyle/>
          <a:p>
            <a:r>
              <a:rPr lang="en-GB" sz="3200" b="1" dirty="0">
                <a:latin typeface="XCCW Joined 10a" panose="03050602040000000000" pitchFamily="66" charset="0"/>
              </a:rPr>
              <a:t>Meet the year 4 team:</a:t>
            </a:r>
          </a:p>
          <a:p>
            <a:endParaRPr lang="en-GB" sz="3200" b="1" dirty="0">
              <a:latin typeface="XCCW Joined 10a" panose="03050602040000000000" pitchFamily="66" charset="0"/>
            </a:endParaRPr>
          </a:p>
          <a:p>
            <a:r>
              <a:rPr lang="en-GB" sz="3200" b="1" dirty="0">
                <a:latin typeface="XCCW Joined 10a" panose="03050602040000000000" pitchFamily="66" charset="0"/>
              </a:rPr>
              <a:t>Mrs Tatla, Mrs Hollingsworth and Miss Elton – Class Teachers</a:t>
            </a:r>
          </a:p>
          <a:p>
            <a:endParaRPr lang="en-GB" sz="3200" b="1" dirty="0">
              <a:latin typeface="XCCW Joined 10a" panose="03050602040000000000" pitchFamily="66" charset="0"/>
            </a:endParaRPr>
          </a:p>
          <a:p>
            <a:r>
              <a:rPr lang="en-GB" sz="3200" b="1" dirty="0">
                <a:latin typeface="XCCW Joined 10a" panose="03050602040000000000" pitchFamily="66" charset="0"/>
              </a:rPr>
              <a:t>Mrs Yar Khan, Mrs </a:t>
            </a:r>
            <a:r>
              <a:rPr lang="en-GB" sz="3200" b="1">
                <a:latin typeface="XCCW Joined 10a" panose="03050602040000000000" pitchFamily="66" charset="0"/>
              </a:rPr>
              <a:t>Smith, Mrs </a:t>
            </a:r>
            <a:r>
              <a:rPr lang="en-GB" sz="3200" b="1" dirty="0">
                <a:latin typeface="XCCW Joined 10a" panose="03050602040000000000" pitchFamily="66" charset="0"/>
              </a:rPr>
              <a:t>Loban, and Mrs Thakur – Teaching assistants</a:t>
            </a:r>
          </a:p>
        </p:txBody>
      </p:sp>
      <p:pic>
        <p:nvPicPr>
          <p:cNvPr id="4" name="Picture 3">
            <a:extLst>
              <a:ext uri="{FF2B5EF4-FFF2-40B4-BE49-F238E27FC236}">
                <a16:creationId xmlns:a16="http://schemas.microsoft.com/office/drawing/2014/main" id="{D8BA4E7A-92FB-D944-E456-E0DC158185F3}"/>
              </a:ext>
            </a:extLst>
          </p:cNvPr>
          <p:cNvPicPr>
            <a:picLocks noChangeAspect="1"/>
          </p:cNvPicPr>
          <p:nvPr/>
        </p:nvPicPr>
        <p:blipFill>
          <a:blip r:embed="rId2"/>
          <a:stretch>
            <a:fillRect/>
          </a:stretch>
        </p:blipFill>
        <p:spPr>
          <a:xfrm>
            <a:off x="9424766" y="4280934"/>
            <a:ext cx="1933575" cy="1885950"/>
          </a:xfrm>
          <a:prstGeom prst="rect">
            <a:avLst/>
          </a:prstGeom>
        </p:spPr>
      </p:pic>
    </p:spTree>
    <p:extLst>
      <p:ext uri="{BB962C8B-B14F-4D97-AF65-F5344CB8AC3E}">
        <p14:creationId xmlns:p14="http://schemas.microsoft.com/office/powerpoint/2010/main" val="36838224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44AD859-9F71-2045-CAC9-2B5CDA5A7845}"/>
              </a:ext>
            </a:extLst>
          </p:cNvPr>
          <p:cNvSpPr txBox="1"/>
          <p:nvPr/>
        </p:nvSpPr>
        <p:spPr>
          <a:xfrm>
            <a:off x="999461" y="1275907"/>
            <a:ext cx="9696892" cy="2123658"/>
          </a:xfrm>
          <a:prstGeom prst="rect">
            <a:avLst/>
          </a:prstGeom>
          <a:noFill/>
        </p:spPr>
        <p:txBody>
          <a:bodyPr wrap="square" rtlCol="0">
            <a:spAutoFit/>
          </a:bodyPr>
          <a:lstStyle/>
          <a:p>
            <a:r>
              <a:rPr lang="en-GB" sz="4800" dirty="0">
                <a:latin typeface="XCCW Joined 10a" panose="03050602040000000000" pitchFamily="66" charset="0"/>
              </a:rPr>
              <a:t>Expectations in year 5 at Hardwick:</a:t>
            </a:r>
          </a:p>
          <a:p>
            <a:endParaRPr lang="en-GB" dirty="0"/>
          </a:p>
          <a:p>
            <a:endParaRPr lang="en-GB" dirty="0"/>
          </a:p>
        </p:txBody>
      </p:sp>
      <p:pic>
        <p:nvPicPr>
          <p:cNvPr id="4" name="Picture 3">
            <a:extLst>
              <a:ext uri="{FF2B5EF4-FFF2-40B4-BE49-F238E27FC236}">
                <a16:creationId xmlns:a16="http://schemas.microsoft.com/office/drawing/2014/main" id="{D6351E5F-68F2-E6B9-AEAE-AFFA9EC94E40}"/>
              </a:ext>
            </a:extLst>
          </p:cNvPr>
          <p:cNvPicPr>
            <a:picLocks noChangeAspect="1"/>
          </p:cNvPicPr>
          <p:nvPr/>
        </p:nvPicPr>
        <p:blipFill>
          <a:blip r:embed="rId2"/>
          <a:stretch>
            <a:fillRect/>
          </a:stretch>
        </p:blipFill>
        <p:spPr>
          <a:xfrm>
            <a:off x="9729565" y="4495578"/>
            <a:ext cx="1933575" cy="1885950"/>
          </a:xfrm>
          <a:prstGeom prst="rect">
            <a:avLst/>
          </a:prstGeom>
        </p:spPr>
      </p:pic>
    </p:spTree>
    <p:extLst>
      <p:ext uri="{BB962C8B-B14F-4D97-AF65-F5344CB8AC3E}">
        <p14:creationId xmlns:p14="http://schemas.microsoft.com/office/powerpoint/2010/main" val="1256280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827D2C0-4319-EAA4-09D5-9FCE2BA96EF1}"/>
              </a:ext>
            </a:extLst>
          </p:cNvPr>
          <p:cNvSpPr txBox="1"/>
          <p:nvPr/>
        </p:nvSpPr>
        <p:spPr>
          <a:xfrm>
            <a:off x="1983179" y="1175657"/>
            <a:ext cx="7523018" cy="3754874"/>
          </a:xfrm>
          <a:prstGeom prst="rect">
            <a:avLst/>
          </a:prstGeom>
          <a:noFill/>
        </p:spPr>
        <p:txBody>
          <a:bodyPr wrap="square" rtlCol="0">
            <a:spAutoFit/>
          </a:bodyPr>
          <a:lstStyle/>
          <a:p>
            <a:r>
              <a:rPr lang="en-GB" sz="2800" b="1" dirty="0">
                <a:latin typeface="XCCW Joined 10a" panose="03050602040000000000" pitchFamily="66" charset="0"/>
              </a:rPr>
              <a:t>Attendance Matters</a:t>
            </a:r>
          </a:p>
          <a:p>
            <a:endParaRPr lang="en-GB" sz="2800" dirty="0">
              <a:latin typeface="XCCW Joined 10a" panose="03050602040000000000" pitchFamily="66" charset="0"/>
            </a:endParaRPr>
          </a:p>
          <a:p>
            <a:r>
              <a:rPr lang="en-GB" sz="2800" dirty="0">
                <a:latin typeface="XCCW Joined 10a" panose="03050602040000000000" pitchFamily="66" charset="0"/>
              </a:rPr>
              <a:t>FACT:</a:t>
            </a:r>
          </a:p>
          <a:p>
            <a:endParaRPr lang="en-GB" sz="2800" dirty="0">
              <a:latin typeface="XCCW Joined 10a" panose="03050602040000000000" pitchFamily="66" charset="0"/>
            </a:endParaRPr>
          </a:p>
          <a:p>
            <a:pPr lvl="0"/>
            <a:r>
              <a:rPr lang="en-US" sz="2800" dirty="0">
                <a:latin typeface="XCCW Joined 10a" panose="03050602040000000000" pitchFamily="66" charset="0"/>
              </a:rPr>
              <a:t>‘There is a direct link to higher attainment for those with higher attendance’ </a:t>
            </a:r>
          </a:p>
          <a:p>
            <a:pPr lvl="0"/>
            <a:r>
              <a:rPr lang="en-GB" sz="800" dirty="0">
                <a:latin typeface="XCCW Joined 10a" panose="03050602040000000000" pitchFamily="66" charset="0"/>
              </a:rPr>
              <a:t>Source: ‘Working together to improve school attendance’</a:t>
            </a:r>
            <a:r>
              <a:rPr lang="en-US" sz="800" dirty="0">
                <a:latin typeface="XCCW Joined 10a" panose="03050602040000000000" pitchFamily="66" charset="0"/>
              </a:rPr>
              <a:t> DFE</a:t>
            </a:r>
          </a:p>
          <a:p>
            <a:pPr lvl="0"/>
            <a:endParaRPr lang="en-US" sz="800" dirty="0"/>
          </a:p>
          <a:p>
            <a:pPr lvl="0"/>
            <a:endParaRPr lang="en-US" sz="800" dirty="0"/>
          </a:p>
          <a:p>
            <a:pPr lvl="0"/>
            <a:endParaRPr lang="en-GB" dirty="0"/>
          </a:p>
        </p:txBody>
      </p:sp>
      <p:pic>
        <p:nvPicPr>
          <p:cNvPr id="3" name="Picture 2">
            <a:extLst>
              <a:ext uri="{FF2B5EF4-FFF2-40B4-BE49-F238E27FC236}">
                <a16:creationId xmlns:a16="http://schemas.microsoft.com/office/drawing/2014/main" id="{1037895D-58E2-59FC-62F0-1D457820B225}"/>
              </a:ext>
            </a:extLst>
          </p:cNvPr>
          <p:cNvPicPr>
            <a:picLocks noChangeAspect="1"/>
          </p:cNvPicPr>
          <p:nvPr/>
        </p:nvPicPr>
        <p:blipFill>
          <a:blip r:embed="rId2"/>
          <a:stretch>
            <a:fillRect/>
          </a:stretch>
        </p:blipFill>
        <p:spPr>
          <a:xfrm>
            <a:off x="9729565" y="4495578"/>
            <a:ext cx="1933575" cy="1885950"/>
          </a:xfrm>
          <a:prstGeom prst="rect">
            <a:avLst/>
          </a:prstGeom>
        </p:spPr>
      </p:pic>
    </p:spTree>
    <p:extLst>
      <p:ext uri="{BB962C8B-B14F-4D97-AF65-F5344CB8AC3E}">
        <p14:creationId xmlns:p14="http://schemas.microsoft.com/office/powerpoint/2010/main" val="4156374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9F2E691-D323-2E45-CBCF-B35C2AB9F196}"/>
              </a:ext>
            </a:extLst>
          </p:cNvPr>
          <p:cNvPicPr>
            <a:picLocks noChangeAspect="1"/>
          </p:cNvPicPr>
          <p:nvPr/>
        </p:nvPicPr>
        <p:blipFill>
          <a:blip r:embed="rId2"/>
          <a:stretch>
            <a:fillRect/>
          </a:stretch>
        </p:blipFill>
        <p:spPr>
          <a:xfrm>
            <a:off x="9729565" y="4495578"/>
            <a:ext cx="1933575" cy="1885950"/>
          </a:xfrm>
          <a:prstGeom prst="rect">
            <a:avLst/>
          </a:prstGeom>
        </p:spPr>
      </p:pic>
      <p:sp>
        <p:nvSpPr>
          <p:cNvPr id="3" name="TextBox 2">
            <a:extLst>
              <a:ext uri="{FF2B5EF4-FFF2-40B4-BE49-F238E27FC236}">
                <a16:creationId xmlns:a16="http://schemas.microsoft.com/office/drawing/2014/main" id="{64189470-D9CB-0AAC-D88A-F5928E5F9F0E}"/>
              </a:ext>
            </a:extLst>
          </p:cNvPr>
          <p:cNvSpPr txBox="1"/>
          <p:nvPr/>
        </p:nvSpPr>
        <p:spPr>
          <a:xfrm>
            <a:off x="1204686" y="827314"/>
            <a:ext cx="8287657" cy="3416320"/>
          </a:xfrm>
          <a:prstGeom prst="rect">
            <a:avLst/>
          </a:prstGeom>
          <a:noFill/>
        </p:spPr>
        <p:txBody>
          <a:bodyPr wrap="square" rtlCol="0">
            <a:spAutoFit/>
          </a:bodyPr>
          <a:lstStyle/>
          <a:p>
            <a:r>
              <a:rPr lang="en-GB" sz="2400" b="1" dirty="0">
                <a:latin typeface="XCCW Joined 10a" panose="03050602040000000000" pitchFamily="66" charset="0"/>
              </a:rPr>
              <a:t>Punctuality</a:t>
            </a:r>
          </a:p>
          <a:p>
            <a:endParaRPr lang="en-GB" sz="2400" dirty="0">
              <a:latin typeface="XCCW Joined 10a" panose="03050602040000000000" pitchFamily="66" charset="0"/>
            </a:endParaRPr>
          </a:p>
          <a:p>
            <a:r>
              <a:rPr lang="en-GB" sz="2400" dirty="0">
                <a:latin typeface="XCCW Joined 10a" panose="03050602040000000000" pitchFamily="66" charset="0"/>
              </a:rPr>
              <a:t>School gates open at 8.45 and close at 8.55.</a:t>
            </a:r>
          </a:p>
          <a:p>
            <a:endParaRPr lang="en-GB" sz="2400" dirty="0">
              <a:latin typeface="XCCW Joined 10a" panose="03050602040000000000" pitchFamily="66" charset="0"/>
            </a:endParaRPr>
          </a:p>
          <a:p>
            <a:r>
              <a:rPr lang="en-GB" sz="2400" dirty="0">
                <a:latin typeface="XCCW Joined 10a" panose="03050602040000000000" pitchFamily="66" charset="0"/>
              </a:rPr>
              <a:t>Children have activities to complete during this time and some children are also listened to read, so it’s important for children to arrive to school on time.</a:t>
            </a:r>
          </a:p>
        </p:txBody>
      </p:sp>
    </p:spTree>
    <p:extLst>
      <p:ext uri="{BB962C8B-B14F-4D97-AF65-F5344CB8AC3E}">
        <p14:creationId xmlns:p14="http://schemas.microsoft.com/office/powerpoint/2010/main" val="22041835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5AC8C45-642A-150F-C288-80F0C1B3ACFD}"/>
              </a:ext>
            </a:extLst>
          </p:cNvPr>
          <p:cNvPicPr>
            <a:picLocks noChangeAspect="1"/>
          </p:cNvPicPr>
          <p:nvPr/>
        </p:nvPicPr>
        <p:blipFill>
          <a:blip r:embed="rId2"/>
          <a:stretch>
            <a:fillRect/>
          </a:stretch>
        </p:blipFill>
        <p:spPr>
          <a:xfrm>
            <a:off x="9729565" y="4495578"/>
            <a:ext cx="1933575" cy="1885950"/>
          </a:xfrm>
          <a:prstGeom prst="rect">
            <a:avLst/>
          </a:prstGeom>
        </p:spPr>
      </p:pic>
      <p:sp>
        <p:nvSpPr>
          <p:cNvPr id="3" name="TextBox 2">
            <a:extLst>
              <a:ext uri="{FF2B5EF4-FFF2-40B4-BE49-F238E27FC236}">
                <a16:creationId xmlns:a16="http://schemas.microsoft.com/office/drawing/2014/main" id="{C6347BAC-7378-4C2D-69CF-FA4F2822CB67}"/>
              </a:ext>
            </a:extLst>
          </p:cNvPr>
          <p:cNvSpPr txBox="1"/>
          <p:nvPr/>
        </p:nvSpPr>
        <p:spPr>
          <a:xfrm>
            <a:off x="841828" y="889843"/>
            <a:ext cx="8657771" cy="5078313"/>
          </a:xfrm>
          <a:prstGeom prst="rect">
            <a:avLst/>
          </a:prstGeom>
          <a:noFill/>
        </p:spPr>
        <p:txBody>
          <a:bodyPr wrap="square" rtlCol="0">
            <a:spAutoFit/>
          </a:bodyPr>
          <a:lstStyle/>
          <a:p>
            <a:r>
              <a:rPr lang="en-GB" b="1" dirty="0">
                <a:latin typeface="XCCW Joined 10a" panose="03050602040000000000" pitchFamily="66" charset="0"/>
              </a:rPr>
              <a:t>Rewards:</a:t>
            </a:r>
          </a:p>
          <a:p>
            <a:endParaRPr lang="en-GB" dirty="0">
              <a:latin typeface="XCCW Joined 10a" panose="03050602040000000000" pitchFamily="66" charset="0"/>
            </a:endParaRPr>
          </a:p>
          <a:p>
            <a:r>
              <a:rPr lang="en-GB" dirty="0">
                <a:latin typeface="XCCW Joined 10a" panose="03050602040000000000" pitchFamily="66" charset="0"/>
              </a:rPr>
              <a:t>All children can earn </a:t>
            </a:r>
            <a:r>
              <a:rPr lang="en-GB" dirty="0" err="1">
                <a:latin typeface="XCCW Joined 10a" panose="03050602040000000000" pitchFamily="66" charset="0"/>
              </a:rPr>
              <a:t>smiliey’s</a:t>
            </a:r>
            <a:r>
              <a:rPr lang="en-GB" dirty="0">
                <a:latin typeface="XCCW Joined 10a" panose="03050602040000000000" pitchFamily="66" charset="0"/>
              </a:rPr>
              <a:t> for good behaviour and work.</a:t>
            </a:r>
          </a:p>
          <a:p>
            <a:endParaRPr lang="en-GB" dirty="0">
              <a:latin typeface="XCCW Joined 10a" panose="03050602040000000000" pitchFamily="66" charset="0"/>
            </a:endParaRPr>
          </a:p>
          <a:p>
            <a:r>
              <a:rPr lang="en-GB" dirty="0">
                <a:latin typeface="XCCW Joined 10a" panose="03050602040000000000" pitchFamily="66" charset="0"/>
              </a:rPr>
              <a:t>Each week a star of the week is chosen by the staff for an element of our CARE code and they are awarded with a certificate during our good work assembly.</a:t>
            </a:r>
          </a:p>
          <a:p>
            <a:endParaRPr lang="en-GB" dirty="0">
              <a:latin typeface="XCCW Joined 10a" panose="03050602040000000000" pitchFamily="66" charset="0"/>
            </a:endParaRPr>
          </a:p>
          <a:p>
            <a:r>
              <a:rPr lang="en-GB" dirty="0">
                <a:latin typeface="XCCW Joined 10a" panose="03050602040000000000" pitchFamily="66" charset="0"/>
              </a:rPr>
              <a:t>Classes work together to achieve the class trophy at the end of the week.</a:t>
            </a:r>
          </a:p>
          <a:p>
            <a:endParaRPr lang="en-GB" dirty="0">
              <a:latin typeface="XCCW Joined 10a" panose="03050602040000000000" pitchFamily="66" charset="0"/>
            </a:endParaRPr>
          </a:p>
          <a:p>
            <a:r>
              <a:rPr lang="en-GB" dirty="0">
                <a:latin typeface="XCCW Joined 10a" panose="03050602040000000000" pitchFamily="66" charset="0"/>
              </a:rPr>
              <a:t>Classes are awarded punctuality and attendance.</a:t>
            </a:r>
          </a:p>
          <a:p>
            <a:endParaRPr lang="en-GB" dirty="0">
              <a:latin typeface="XCCW Joined 10a" panose="03050602040000000000" pitchFamily="66" charset="0"/>
            </a:endParaRPr>
          </a:p>
          <a:p>
            <a:r>
              <a:rPr lang="en-GB" dirty="0">
                <a:latin typeface="XCCW Joined 10a" panose="03050602040000000000" pitchFamily="66" charset="0"/>
              </a:rPr>
              <a:t>The class with highest attendance over a half term win a popcorn and movie afternoon as a treat.</a:t>
            </a:r>
          </a:p>
          <a:p>
            <a:endParaRPr lang="en-GB" dirty="0">
              <a:latin typeface="XCCW Joined 10a" panose="03050602040000000000" pitchFamily="66" charset="0"/>
            </a:endParaRPr>
          </a:p>
          <a:p>
            <a:endParaRPr lang="en-GB" dirty="0">
              <a:latin typeface="XCCW Joined 10a" panose="03050602040000000000" pitchFamily="66" charset="0"/>
            </a:endParaRPr>
          </a:p>
        </p:txBody>
      </p:sp>
    </p:spTree>
    <p:extLst>
      <p:ext uri="{BB962C8B-B14F-4D97-AF65-F5344CB8AC3E}">
        <p14:creationId xmlns:p14="http://schemas.microsoft.com/office/powerpoint/2010/main" val="1262943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EACF27C-395D-498F-3D61-CDBA85808726}"/>
              </a:ext>
            </a:extLst>
          </p:cNvPr>
          <p:cNvSpPr txBox="1"/>
          <p:nvPr/>
        </p:nvSpPr>
        <p:spPr>
          <a:xfrm>
            <a:off x="999461" y="829638"/>
            <a:ext cx="9952073" cy="4524315"/>
          </a:xfrm>
          <a:prstGeom prst="rect">
            <a:avLst/>
          </a:prstGeom>
          <a:noFill/>
        </p:spPr>
        <p:txBody>
          <a:bodyPr wrap="square">
            <a:spAutoFit/>
          </a:bodyPr>
          <a:lstStyle/>
          <a:p>
            <a:r>
              <a:rPr lang="en-GB" sz="2400" b="1" dirty="0">
                <a:latin typeface="XCCW Joined 10a" panose="03050602040000000000" pitchFamily="66" charset="0"/>
              </a:rPr>
              <a:t>Homework </a:t>
            </a:r>
          </a:p>
          <a:p>
            <a:endParaRPr lang="en-GB" sz="2400" dirty="0">
              <a:latin typeface="XCCW Joined 10a" panose="03050602040000000000" pitchFamily="66" charset="0"/>
            </a:endParaRPr>
          </a:p>
          <a:p>
            <a:r>
              <a:rPr lang="en-GB" sz="2400" dirty="0">
                <a:latin typeface="XCCW Joined 10a" panose="03050602040000000000" pitchFamily="66" charset="0"/>
              </a:rPr>
              <a:t>Reading minimum of 3x’s a week (Reading record signed)</a:t>
            </a:r>
          </a:p>
          <a:p>
            <a:endParaRPr lang="en-GB" sz="2400" dirty="0">
              <a:latin typeface="XCCW Joined 10a" panose="03050602040000000000" pitchFamily="66" charset="0"/>
            </a:endParaRPr>
          </a:p>
          <a:p>
            <a:r>
              <a:rPr lang="en-GB" sz="2400" dirty="0">
                <a:latin typeface="XCCW Joined 10a" panose="03050602040000000000" pitchFamily="66" charset="0"/>
              </a:rPr>
              <a:t>Times tables Practice to be continued (Purple Mash, TT Rockstars or on paper) </a:t>
            </a:r>
          </a:p>
          <a:p>
            <a:endParaRPr lang="en-GB" sz="2400" dirty="0">
              <a:latin typeface="XCCW Joined 10a" panose="03050602040000000000" pitchFamily="66" charset="0"/>
            </a:endParaRPr>
          </a:p>
          <a:p>
            <a:r>
              <a:rPr lang="en-GB" sz="2400" dirty="0">
                <a:latin typeface="XCCW Joined 10a" panose="03050602040000000000" pitchFamily="66" charset="0"/>
              </a:rPr>
              <a:t>Spellings </a:t>
            </a:r>
          </a:p>
          <a:p>
            <a:endParaRPr lang="en-GB" sz="2400" dirty="0">
              <a:latin typeface="XCCW Joined 10a" panose="03050602040000000000" pitchFamily="66" charset="0"/>
            </a:endParaRPr>
          </a:p>
          <a:p>
            <a:r>
              <a:rPr lang="en-GB" sz="2400" dirty="0">
                <a:latin typeface="XCCW Joined 10a" panose="03050602040000000000" pitchFamily="66" charset="0"/>
              </a:rPr>
              <a:t>Maths weekly homework (Sent on Friday – to be returned on Monday)</a:t>
            </a:r>
          </a:p>
        </p:txBody>
      </p:sp>
      <p:pic>
        <p:nvPicPr>
          <p:cNvPr id="5" name="Picture 4">
            <a:extLst>
              <a:ext uri="{FF2B5EF4-FFF2-40B4-BE49-F238E27FC236}">
                <a16:creationId xmlns:a16="http://schemas.microsoft.com/office/drawing/2014/main" id="{054189E5-21C4-2A4B-3252-598131AA4646}"/>
              </a:ext>
            </a:extLst>
          </p:cNvPr>
          <p:cNvPicPr>
            <a:picLocks noChangeAspect="1"/>
          </p:cNvPicPr>
          <p:nvPr/>
        </p:nvPicPr>
        <p:blipFill>
          <a:blip r:embed="rId2"/>
          <a:stretch>
            <a:fillRect/>
          </a:stretch>
        </p:blipFill>
        <p:spPr>
          <a:xfrm>
            <a:off x="9594886" y="4399885"/>
            <a:ext cx="1933575" cy="1885950"/>
          </a:xfrm>
          <a:prstGeom prst="rect">
            <a:avLst/>
          </a:prstGeom>
        </p:spPr>
      </p:pic>
    </p:spTree>
    <p:extLst>
      <p:ext uri="{BB962C8B-B14F-4D97-AF65-F5344CB8AC3E}">
        <p14:creationId xmlns:p14="http://schemas.microsoft.com/office/powerpoint/2010/main" val="328411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E460E57-9BCB-5EF7-FBE4-39FCAB5E9849}"/>
              </a:ext>
            </a:extLst>
          </p:cNvPr>
          <p:cNvSpPr txBox="1"/>
          <p:nvPr/>
        </p:nvSpPr>
        <p:spPr>
          <a:xfrm>
            <a:off x="1549695" y="766948"/>
            <a:ext cx="6097772" cy="369332"/>
          </a:xfrm>
          <a:prstGeom prst="rect">
            <a:avLst/>
          </a:prstGeom>
          <a:noFill/>
        </p:spPr>
        <p:txBody>
          <a:bodyPr wrap="square">
            <a:spAutoFit/>
          </a:bodyPr>
          <a:lstStyle/>
          <a:p>
            <a:r>
              <a:rPr lang="en-GB" sz="1800" dirty="0">
                <a:latin typeface="XCCW Joined 10a" panose="03050602040000000000" pitchFamily="66" charset="0"/>
              </a:rPr>
              <a:t>Home Challenges – additional homework</a:t>
            </a:r>
          </a:p>
        </p:txBody>
      </p:sp>
      <p:pic>
        <p:nvPicPr>
          <p:cNvPr id="7" name="Picture 6">
            <a:extLst>
              <a:ext uri="{FF2B5EF4-FFF2-40B4-BE49-F238E27FC236}">
                <a16:creationId xmlns:a16="http://schemas.microsoft.com/office/drawing/2014/main" id="{0AB6488C-69E1-06FC-6C8C-C0D484EC2C1E}"/>
              </a:ext>
            </a:extLst>
          </p:cNvPr>
          <p:cNvPicPr>
            <a:picLocks noChangeAspect="1"/>
          </p:cNvPicPr>
          <p:nvPr/>
        </p:nvPicPr>
        <p:blipFill>
          <a:blip r:embed="rId2"/>
          <a:stretch>
            <a:fillRect/>
          </a:stretch>
        </p:blipFill>
        <p:spPr>
          <a:xfrm>
            <a:off x="10083985" y="4635670"/>
            <a:ext cx="1615400" cy="1575612"/>
          </a:xfrm>
          <a:prstGeom prst="rect">
            <a:avLst/>
          </a:prstGeom>
        </p:spPr>
      </p:pic>
      <p:pic>
        <p:nvPicPr>
          <p:cNvPr id="4" name="Picture 3">
            <a:extLst>
              <a:ext uri="{FF2B5EF4-FFF2-40B4-BE49-F238E27FC236}">
                <a16:creationId xmlns:a16="http://schemas.microsoft.com/office/drawing/2014/main" id="{E64BF255-1CF5-64BB-A1F5-5B5FB8FDE105}"/>
              </a:ext>
            </a:extLst>
          </p:cNvPr>
          <p:cNvPicPr>
            <a:picLocks noChangeAspect="1"/>
          </p:cNvPicPr>
          <p:nvPr/>
        </p:nvPicPr>
        <p:blipFill>
          <a:blip r:embed="rId3"/>
          <a:stretch>
            <a:fillRect/>
          </a:stretch>
        </p:blipFill>
        <p:spPr>
          <a:xfrm>
            <a:off x="1913466" y="1308188"/>
            <a:ext cx="7869163" cy="4903094"/>
          </a:xfrm>
          <a:prstGeom prst="rect">
            <a:avLst/>
          </a:prstGeom>
        </p:spPr>
      </p:pic>
    </p:spTree>
    <p:extLst>
      <p:ext uri="{BB962C8B-B14F-4D97-AF65-F5344CB8AC3E}">
        <p14:creationId xmlns:p14="http://schemas.microsoft.com/office/powerpoint/2010/main" val="2936422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DA61355-EE20-718B-61DE-B95328B60A18}"/>
              </a:ext>
            </a:extLst>
          </p:cNvPr>
          <p:cNvSpPr txBox="1"/>
          <p:nvPr/>
        </p:nvSpPr>
        <p:spPr>
          <a:xfrm>
            <a:off x="2336504" y="755762"/>
            <a:ext cx="6097772" cy="5078313"/>
          </a:xfrm>
          <a:prstGeom prst="rect">
            <a:avLst/>
          </a:prstGeom>
          <a:noFill/>
        </p:spPr>
        <p:txBody>
          <a:bodyPr wrap="square">
            <a:spAutoFit/>
          </a:bodyPr>
          <a:lstStyle/>
          <a:p>
            <a:r>
              <a:rPr lang="en-GB" sz="3200" b="1" dirty="0">
                <a:latin typeface="XCCW Joined 10a" panose="03050602040000000000" pitchFamily="66" charset="0"/>
              </a:rPr>
              <a:t>Knowledge organisers</a:t>
            </a:r>
          </a:p>
          <a:p>
            <a:endParaRPr lang="en-GB" sz="3200" b="1" dirty="0">
              <a:latin typeface="XCCW Joined 10a" panose="03050602040000000000" pitchFamily="66" charset="0"/>
            </a:endParaRPr>
          </a:p>
          <a:p>
            <a:r>
              <a:rPr lang="en-GB" sz="2800" dirty="0">
                <a:latin typeface="XCCW Joined 10a" panose="03050602040000000000" pitchFamily="66" charset="0"/>
              </a:rPr>
              <a:t>Knowledge organisers are sent home at the end of each term to help the children with their future learning. These outline the key information that the children will be learning over the coming half-term. </a:t>
            </a:r>
          </a:p>
          <a:p>
            <a:endParaRPr lang="en-GB" dirty="0"/>
          </a:p>
          <a:p>
            <a:endParaRPr lang="en-GB" dirty="0"/>
          </a:p>
        </p:txBody>
      </p:sp>
      <p:pic>
        <p:nvPicPr>
          <p:cNvPr id="9" name="Picture 8">
            <a:extLst>
              <a:ext uri="{FF2B5EF4-FFF2-40B4-BE49-F238E27FC236}">
                <a16:creationId xmlns:a16="http://schemas.microsoft.com/office/drawing/2014/main" id="{71A51D20-22ED-1CFC-3052-CD376166DF41}"/>
              </a:ext>
            </a:extLst>
          </p:cNvPr>
          <p:cNvPicPr>
            <a:picLocks noChangeAspect="1"/>
          </p:cNvPicPr>
          <p:nvPr/>
        </p:nvPicPr>
        <p:blipFill>
          <a:blip r:embed="rId2"/>
          <a:stretch>
            <a:fillRect/>
          </a:stretch>
        </p:blipFill>
        <p:spPr>
          <a:xfrm>
            <a:off x="9605519" y="4251030"/>
            <a:ext cx="1933575" cy="1885950"/>
          </a:xfrm>
          <a:prstGeom prst="rect">
            <a:avLst/>
          </a:prstGeom>
        </p:spPr>
      </p:pic>
    </p:spTree>
    <p:extLst>
      <p:ext uri="{BB962C8B-B14F-4D97-AF65-F5344CB8AC3E}">
        <p14:creationId xmlns:p14="http://schemas.microsoft.com/office/powerpoint/2010/main" val="40145646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fc0225a-89cb-4663-9abb-a7c8dd23678a">
      <Terms xmlns="http://schemas.microsoft.com/office/infopath/2007/PartnerControls"/>
    </lcf76f155ced4ddcb4097134ff3c332f>
    <TaxCatchAll xmlns="ef73bf67-129f-4d70-a56c-66f90680503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CC1DE56036920418529608E9D78CC9D" ma:contentTypeVersion="17" ma:contentTypeDescription="Create a new document." ma:contentTypeScope="" ma:versionID="7c3c92274a77cf757e117f90d0237592">
  <xsd:schema xmlns:xsd="http://www.w3.org/2001/XMLSchema" xmlns:xs="http://www.w3.org/2001/XMLSchema" xmlns:p="http://schemas.microsoft.com/office/2006/metadata/properties" xmlns:ns2="efc0225a-89cb-4663-9abb-a7c8dd23678a" xmlns:ns3="ef73bf67-129f-4d70-a56c-66f906805033" targetNamespace="http://schemas.microsoft.com/office/2006/metadata/properties" ma:root="true" ma:fieldsID="4b60976015684d4e7297f3b437187c5d" ns2:_="" ns3:_="">
    <xsd:import namespace="efc0225a-89cb-4663-9abb-a7c8dd23678a"/>
    <xsd:import namespace="ef73bf67-129f-4d70-a56c-66f90680503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Location" minOccurs="0"/>
                <xsd:element ref="ns2:MediaServiceOCR"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fc0225a-89cb-4663-9abb-a7c8dd23678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3dede57-465c-4846-ac19-a7844b62300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f73bf67-129f-4d70-a56c-66f90680503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69470349-8f28-41b0-a5b3-a2352d30e69f}" ma:internalName="TaxCatchAll" ma:showField="CatchAllData" ma:web="ef73bf67-129f-4d70-a56c-66f9068050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13282BB-502A-4D80-B0B2-706E15E5587B}">
  <ds:schemaRefs>
    <ds:schemaRef ds:uri="http://schemas.microsoft.com/office/2006/metadata/properties"/>
    <ds:schemaRef ds:uri="http://schemas.microsoft.com/office/infopath/2007/PartnerControls"/>
    <ds:schemaRef ds:uri="efc0225a-89cb-4663-9abb-a7c8dd23678a"/>
    <ds:schemaRef ds:uri="ef73bf67-129f-4d70-a56c-66f906805033"/>
  </ds:schemaRefs>
</ds:datastoreItem>
</file>

<file path=customXml/itemProps2.xml><?xml version="1.0" encoding="utf-8"?>
<ds:datastoreItem xmlns:ds="http://schemas.openxmlformats.org/officeDocument/2006/customXml" ds:itemID="{47A3F159-42F9-416C-BC2C-3F8EF86A11D4}">
  <ds:schemaRefs>
    <ds:schemaRef ds:uri="http://schemas.microsoft.com/sharepoint/v3/contenttype/forms"/>
  </ds:schemaRefs>
</ds:datastoreItem>
</file>

<file path=customXml/itemProps3.xml><?xml version="1.0" encoding="utf-8"?>
<ds:datastoreItem xmlns:ds="http://schemas.openxmlformats.org/officeDocument/2006/customXml" ds:itemID="{DA8C2499-F00D-409A-9DD4-F44E2FF4406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fc0225a-89cb-4663-9abb-a7c8dd23678a"/>
    <ds:schemaRef ds:uri="ef73bf67-129f-4d70-a56c-66f90680503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27</TotalTime>
  <Words>426</Words>
  <Application>Microsoft Office PowerPoint</Application>
  <PresentationFormat>Widescreen</PresentationFormat>
  <Paragraphs>72</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XCCW Joined 10a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Mandeep Tatla</dc:creator>
  <cp:lastModifiedBy>Aisha Awaan</cp:lastModifiedBy>
  <cp:revision>4</cp:revision>
  <dcterms:created xsi:type="dcterms:W3CDTF">2022-09-27T15:22:39Z</dcterms:created>
  <dcterms:modified xsi:type="dcterms:W3CDTF">2023-10-04T20:47:01Z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0x0101003CC1DE56036920418529608E9D78CC9D</vt:lpwstr>
  </property>
</Properties>
</file>